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3" r:id="rId7"/>
    <p:sldId id="334" r:id="rId8"/>
    <p:sldId id="298" r:id="rId9"/>
    <p:sldId id="262" r:id="rId10"/>
    <p:sldId id="263" r:id="rId11"/>
    <p:sldId id="299" r:id="rId12"/>
    <p:sldId id="338" r:id="rId13"/>
    <p:sldId id="339" r:id="rId14"/>
    <p:sldId id="340" r:id="rId15"/>
    <p:sldId id="341" r:id="rId16"/>
    <p:sldId id="342"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4422" autoAdjust="0"/>
  </p:normalViewPr>
  <p:slideViewPr>
    <p:cSldViewPr snapToGrid="0" snapToObjects="1">
      <p:cViewPr varScale="1">
        <p:scale>
          <a:sx n="72" d="100"/>
          <a:sy n="72" d="100"/>
        </p:scale>
        <p:origin x="131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12BE97-E461-442E-8B16-CBB4D0E4B50A}" type="doc">
      <dgm:prSet loTypeId="urn:microsoft.com/office/officeart/2005/8/layout/chevron1" loCatId="process" qsTypeId="urn:microsoft.com/office/officeart/2005/8/quickstyle/simple1" qsCatId="simple" csTypeId="urn:microsoft.com/office/officeart/2005/8/colors/accent1_2" csCatId="accent1" phldr="1"/>
      <dgm:spPr/>
    </dgm:pt>
    <dgm:pt modelId="{B2C8A9FD-E449-481B-AC0C-9F9B8A0FE278}">
      <dgm:prSet phldrT="[Text]"/>
      <dgm:spPr/>
      <dgm:t>
        <a:bodyPr/>
        <a:lstStyle/>
        <a:p>
          <a:r>
            <a:rPr lang="en-IN" spc="-25" dirty="0">
              <a:solidFill>
                <a:srgbClr val="FFFFFF"/>
              </a:solidFill>
              <a:latin typeface="Carlito"/>
              <a:cs typeface="Carlito"/>
            </a:rPr>
            <a:t>Request</a:t>
          </a:r>
          <a:r>
            <a:rPr lang="en-IN" spc="-114" dirty="0">
              <a:solidFill>
                <a:srgbClr val="FFFFFF"/>
              </a:solidFill>
              <a:latin typeface="Carlito"/>
              <a:cs typeface="Carlito"/>
            </a:rPr>
            <a:t> </a:t>
          </a:r>
          <a:r>
            <a:rPr lang="en-IN" spc="-5" dirty="0">
              <a:solidFill>
                <a:srgbClr val="FFFFFF"/>
              </a:solidFill>
              <a:latin typeface="Carlito"/>
              <a:cs typeface="Carlito"/>
            </a:rPr>
            <a:t>Wikipedia</a:t>
          </a:r>
          <a:endParaRPr lang="en-IN" dirty="0"/>
        </a:p>
      </dgm:t>
    </dgm:pt>
    <dgm:pt modelId="{915F7346-6900-4F24-8EFF-3B921C48AD50}" type="parTrans" cxnId="{5B92F4EC-BDD7-45D8-9776-4F298CF56814}">
      <dgm:prSet/>
      <dgm:spPr/>
      <dgm:t>
        <a:bodyPr/>
        <a:lstStyle/>
        <a:p>
          <a:endParaRPr lang="en-IN"/>
        </a:p>
      </dgm:t>
    </dgm:pt>
    <dgm:pt modelId="{432EFFD0-45F1-49BA-8D4D-678BB56B0AF0}" type="sibTrans" cxnId="{5B92F4EC-BDD7-45D8-9776-4F298CF56814}">
      <dgm:prSet/>
      <dgm:spPr/>
      <dgm:t>
        <a:bodyPr/>
        <a:lstStyle/>
        <a:p>
          <a:endParaRPr lang="en-IN"/>
        </a:p>
      </dgm:t>
    </dgm:pt>
    <dgm:pt modelId="{07AD78E8-B2EF-40CE-8015-D5B855567D64}">
      <dgm:prSet phldrT="[Text]"/>
      <dgm:spPr/>
      <dgm:t>
        <a:bodyPr/>
        <a:lstStyle/>
        <a:p>
          <a:r>
            <a:rPr lang="en-IN" spc="-15" dirty="0" err="1">
              <a:solidFill>
                <a:srgbClr val="FFFFFF"/>
              </a:solidFill>
              <a:latin typeface="Carlito"/>
              <a:cs typeface="Carlito"/>
            </a:rPr>
            <a:t>BeautifulSoup</a:t>
          </a:r>
          <a:r>
            <a:rPr lang="en-IN" spc="-15" dirty="0">
              <a:solidFill>
                <a:srgbClr val="FFFFFF"/>
              </a:solidFill>
              <a:latin typeface="Carlito"/>
              <a:cs typeface="Carlito"/>
            </a:rPr>
            <a:t> </a:t>
          </a:r>
          <a:r>
            <a:rPr lang="en-IN" spc="-20" dirty="0">
              <a:solidFill>
                <a:srgbClr val="FFFFFF"/>
              </a:solidFill>
              <a:latin typeface="Carlito"/>
              <a:cs typeface="Carlito"/>
            </a:rPr>
            <a:t>html5lib</a:t>
          </a:r>
          <a:r>
            <a:rPr lang="en-IN" spc="-105" dirty="0">
              <a:solidFill>
                <a:srgbClr val="FFFFFF"/>
              </a:solidFill>
              <a:latin typeface="Carlito"/>
              <a:cs typeface="Carlito"/>
            </a:rPr>
            <a:t> </a:t>
          </a:r>
          <a:r>
            <a:rPr lang="en-IN" spc="-35" dirty="0">
              <a:solidFill>
                <a:srgbClr val="FFFFFF"/>
              </a:solidFill>
              <a:latin typeface="Carlito"/>
              <a:cs typeface="Carlito"/>
            </a:rPr>
            <a:t>Parser</a:t>
          </a:r>
          <a:endParaRPr lang="en-IN" dirty="0"/>
        </a:p>
      </dgm:t>
    </dgm:pt>
    <dgm:pt modelId="{2E4952F0-FB3A-49E7-87CD-9728FF502FDF}" type="parTrans" cxnId="{B2FC06F0-12EA-44FC-845F-01823DE46526}">
      <dgm:prSet/>
      <dgm:spPr/>
      <dgm:t>
        <a:bodyPr/>
        <a:lstStyle/>
        <a:p>
          <a:endParaRPr lang="en-IN"/>
        </a:p>
      </dgm:t>
    </dgm:pt>
    <dgm:pt modelId="{269CBBBD-16AA-420F-8D11-A4D58A145AE6}" type="sibTrans" cxnId="{B2FC06F0-12EA-44FC-845F-01823DE46526}">
      <dgm:prSet/>
      <dgm:spPr/>
      <dgm:t>
        <a:bodyPr/>
        <a:lstStyle/>
        <a:p>
          <a:endParaRPr lang="en-IN"/>
        </a:p>
      </dgm:t>
    </dgm:pt>
    <dgm:pt modelId="{FE30EAB6-207C-4803-9302-F8483C86CA74}">
      <dgm:prSet phldrT="[Text]"/>
      <dgm:spPr/>
      <dgm:t>
        <a:bodyPr/>
        <a:lstStyle/>
        <a:p>
          <a:r>
            <a:rPr lang="en-US" spc="-15" dirty="0">
              <a:solidFill>
                <a:srgbClr val="FFFFFF"/>
              </a:solidFill>
              <a:latin typeface="Carlito"/>
              <a:cs typeface="Carlito"/>
            </a:rPr>
            <a:t>Find </a:t>
          </a:r>
          <a:r>
            <a:rPr lang="en-US" spc="-5" dirty="0">
              <a:solidFill>
                <a:srgbClr val="FFFFFF"/>
              </a:solidFill>
              <a:latin typeface="Carlito"/>
              <a:cs typeface="Carlito"/>
            </a:rPr>
            <a:t>launch</a:t>
          </a:r>
          <a:r>
            <a:rPr lang="en-US" spc="-145" dirty="0">
              <a:solidFill>
                <a:srgbClr val="FFFFFF"/>
              </a:solidFill>
              <a:latin typeface="Carlito"/>
              <a:cs typeface="Carlito"/>
            </a:rPr>
            <a:t> </a:t>
          </a:r>
          <a:r>
            <a:rPr lang="en-US" spc="-40" dirty="0">
              <a:solidFill>
                <a:srgbClr val="FFFFFF"/>
              </a:solidFill>
              <a:latin typeface="Carlito"/>
              <a:cs typeface="Carlito"/>
            </a:rPr>
            <a:t>info  </a:t>
          </a:r>
          <a:r>
            <a:rPr lang="en-US" spc="-25" dirty="0">
              <a:solidFill>
                <a:srgbClr val="FFFFFF"/>
              </a:solidFill>
              <a:latin typeface="Carlito"/>
              <a:cs typeface="Carlito"/>
            </a:rPr>
            <a:t>html</a:t>
          </a:r>
          <a:r>
            <a:rPr lang="en-US" spc="-70" dirty="0">
              <a:solidFill>
                <a:srgbClr val="FFFFFF"/>
              </a:solidFill>
              <a:latin typeface="Carlito"/>
              <a:cs typeface="Carlito"/>
            </a:rPr>
            <a:t> </a:t>
          </a:r>
          <a:r>
            <a:rPr lang="en-US" spc="-20" dirty="0">
              <a:solidFill>
                <a:srgbClr val="FFFFFF"/>
              </a:solidFill>
              <a:latin typeface="Carlito"/>
              <a:cs typeface="Carlito"/>
            </a:rPr>
            <a:t>table</a:t>
          </a:r>
          <a:endParaRPr lang="en-IN" dirty="0"/>
        </a:p>
      </dgm:t>
    </dgm:pt>
    <dgm:pt modelId="{96DE8622-703D-4B9E-9A59-DF890B3031EF}" type="parTrans" cxnId="{17A93572-3924-42BC-AC50-89D71D208D0A}">
      <dgm:prSet/>
      <dgm:spPr/>
      <dgm:t>
        <a:bodyPr/>
        <a:lstStyle/>
        <a:p>
          <a:endParaRPr lang="en-IN"/>
        </a:p>
      </dgm:t>
    </dgm:pt>
    <dgm:pt modelId="{3A426C31-4866-4C19-B9CD-55ADD6A2E89A}" type="sibTrans" cxnId="{17A93572-3924-42BC-AC50-89D71D208D0A}">
      <dgm:prSet/>
      <dgm:spPr/>
      <dgm:t>
        <a:bodyPr/>
        <a:lstStyle/>
        <a:p>
          <a:endParaRPr lang="en-IN"/>
        </a:p>
      </dgm:t>
    </dgm:pt>
    <dgm:pt modelId="{2ACC9763-1633-43D1-B0D1-81025CD499DA}">
      <dgm:prSet phldrT="[Text]"/>
      <dgm:spPr/>
      <dgm:t>
        <a:bodyPr/>
        <a:lstStyle/>
        <a:p>
          <a:r>
            <a:rPr lang="en-IN" spc="-40">
              <a:solidFill>
                <a:srgbClr val="FFFFFF"/>
              </a:solidFill>
              <a:latin typeface="Carlito"/>
              <a:cs typeface="Carlito"/>
            </a:rPr>
            <a:t>Create</a:t>
          </a:r>
          <a:r>
            <a:rPr lang="en-IN" spc="-70">
              <a:solidFill>
                <a:srgbClr val="FFFFFF"/>
              </a:solidFill>
              <a:latin typeface="Carlito"/>
              <a:cs typeface="Carlito"/>
            </a:rPr>
            <a:t> </a:t>
          </a:r>
          <a:r>
            <a:rPr lang="en-IN" spc="-10">
              <a:solidFill>
                <a:srgbClr val="FFFFFF"/>
              </a:solidFill>
              <a:latin typeface="Carlito"/>
              <a:cs typeface="Carlito"/>
            </a:rPr>
            <a:t>dictionary</a:t>
          </a:r>
          <a:endParaRPr lang="en-IN" dirty="0"/>
        </a:p>
      </dgm:t>
    </dgm:pt>
    <dgm:pt modelId="{4583722F-276A-408E-AF61-304C027D9CFF}" type="parTrans" cxnId="{A3B756CD-8A86-4FBA-BB62-4E69FE012DC2}">
      <dgm:prSet/>
      <dgm:spPr/>
      <dgm:t>
        <a:bodyPr/>
        <a:lstStyle/>
        <a:p>
          <a:endParaRPr lang="en-IN"/>
        </a:p>
      </dgm:t>
    </dgm:pt>
    <dgm:pt modelId="{64D586FE-32BD-4D44-B14E-C9FF765A884A}" type="sibTrans" cxnId="{A3B756CD-8A86-4FBA-BB62-4E69FE012DC2}">
      <dgm:prSet/>
      <dgm:spPr/>
      <dgm:t>
        <a:bodyPr/>
        <a:lstStyle/>
        <a:p>
          <a:endParaRPr lang="en-IN"/>
        </a:p>
      </dgm:t>
    </dgm:pt>
    <dgm:pt modelId="{8D572C45-F0C9-4254-9169-8521EEF65C84}">
      <dgm:prSet phldrT="[Text]"/>
      <dgm:spPr/>
      <dgm:t>
        <a:bodyPr/>
        <a:lstStyle/>
        <a:p>
          <a:r>
            <a:rPr lang="en-US" spc="-45" dirty="0">
              <a:solidFill>
                <a:srgbClr val="FFFFFF"/>
              </a:solidFill>
              <a:latin typeface="Carlito"/>
              <a:cs typeface="Carlito"/>
            </a:rPr>
            <a:t>Iterate</a:t>
          </a:r>
          <a:r>
            <a:rPr lang="en-US" spc="-135" dirty="0">
              <a:solidFill>
                <a:srgbClr val="FFFFFF"/>
              </a:solidFill>
              <a:latin typeface="Carlito"/>
              <a:cs typeface="Carlito"/>
            </a:rPr>
            <a:t> </a:t>
          </a:r>
          <a:r>
            <a:rPr lang="en-US" spc="-20" dirty="0">
              <a:solidFill>
                <a:srgbClr val="FFFFFF"/>
              </a:solidFill>
              <a:latin typeface="Carlito"/>
              <a:cs typeface="Carlito"/>
            </a:rPr>
            <a:t>through  table </a:t>
          </a:r>
          <a:r>
            <a:rPr lang="en-US" spc="-5" dirty="0">
              <a:solidFill>
                <a:srgbClr val="FFFFFF"/>
              </a:solidFill>
              <a:latin typeface="Carlito"/>
              <a:cs typeface="Carlito"/>
            </a:rPr>
            <a:t>cells </a:t>
          </a:r>
          <a:r>
            <a:rPr lang="en-US" spc="-30" dirty="0">
              <a:solidFill>
                <a:srgbClr val="FFFFFF"/>
              </a:solidFill>
              <a:latin typeface="Carlito"/>
              <a:cs typeface="Carlito"/>
            </a:rPr>
            <a:t>to  extract </a:t>
          </a:r>
          <a:r>
            <a:rPr lang="en-US" spc="-35" dirty="0">
              <a:solidFill>
                <a:srgbClr val="FFFFFF"/>
              </a:solidFill>
              <a:latin typeface="Carlito"/>
              <a:cs typeface="Carlito"/>
            </a:rPr>
            <a:t>data </a:t>
          </a:r>
          <a:r>
            <a:rPr lang="en-US" spc="-30" dirty="0">
              <a:solidFill>
                <a:srgbClr val="FFFFFF"/>
              </a:solidFill>
              <a:latin typeface="Carlito"/>
              <a:cs typeface="Carlito"/>
            </a:rPr>
            <a:t>to  </a:t>
          </a:r>
          <a:r>
            <a:rPr lang="en-US" spc="-10" dirty="0">
              <a:solidFill>
                <a:srgbClr val="FFFFFF"/>
              </a:solidFill>
              <a:latin typeface="Carlito"/>
              <a:cs typeface="Carlito"/>
            </a:rPr>
            <a:t>dictionary</a:t>
          </a:r>
          <a:endParaRPr lang="en-IN" dirty="0"/>
        </a:p>
      </dgm:t>
    </dgm:pt>
    <dgm:pt modelId="{542F48BB-AACC-4E7D-AD79-FD018F25BFF7}" type="parTrans" cxnId="{B6131B8A-1D6A-434A-AF23-E09B64AD6C11}">
      <dgm:prSet/>
      <dgm:spPr/>
      <dgm:t>
        <a:bodyPr/>
        <a:lstStyle/>
        <a:p>
          <a:endParaRPr lang="en-IN"/>
        </a:p>
      </dgm:t>
    </dgm:pt>
    <dgm:pt modelId="{A980B2AE-34E2-4699-842D-5BF8CAE833A9}" type="sibTrans" cxnId="{B6131B8A-1D6A-434A-AF23-E09B64AD6C11}">
      <dgm:prSet/>
      <dgm:spPr/>
      <dgm:t>
        <a:bodyPr/>
        <a:lstStyle/>
        <a:p>
          <a:endParaRPr lang="en-IN"/>
        </a:p>
      </dgm:t>
    </dgm:pt>
    <dgm:pt modelId="{E0718140-0118-42A5-84AC-B3D0D52AA802}">
      <dgm:prSet phldrT="[Text]"/>
      <dgm:spPr/>
      <dgm:t>
        <a:bodyPr/>
        <a:lstStyle/>
        <a:p>
          <a:r>
            <a:rPr lang="en-IN" spc="-20" dirty="0">
              <a:solidFill>
                <a:srgbClr val="FFFFFF"/>
              </a:solidFill>
              <a:latin typeface="Carlito"/>
              <a:cs typeface="Carlito"/>
            </a:rPr>
            <a:t>Cast </a:t>
          </a:r>
          <a:r>
            <a:rPr lang="en-IN" spc="-5" dirty="0">
              <a:solidFill>
                <a:srgbClr val="FFFFFF"/>
              </a:solidFill>
              <a:latin typeface="Carlito"/>
              <a:cs typeface="Carlito"/>
            </a:rPr>
            <a:t>dictionary</a:t>
          </a:r>
          <a:r>
            <a:rPr lang="en-IN" spc="-135" dirty="0">
              <a:solidFill>
                <a:srgbClr val="FFFFFF"/>
              </a:solidFill>
              <a:latin typeface="Carlito"/>
              <a:cs typeface="Carlito"/>
            </a:rPr>
            <a:t> </a:t>
          </a:r>
          <a:r>
            <a:rPr lang="en-IN" spc="-60" dirty="0">
              <a:solidFill>
                <a:srgbClr val="FFFFFF"/>
              </a:solidFill>
              <a:latin typeface="Carlito"/>
              <a:cs typeface="Carlito"/>
            </a:rPr>
            <a:t>to  </a:t>
          </a:r>
          <a:r>
            <a:rPr lang="en-IN" spc="-30" dirty="0" err="1">
              <a:solidFill>
                <a:srgbClr val="FFFFFF"/>
              </a:solidFill>
              <a:latin typeface="Carlito"/>
              <a:cs typeface="Carlito"/>
            </a:rPr>
            <a:t>DataFrame</a:t>
          </a:r>
          <a:endParaRPr lang="en-IN" dirty="0"/>
        </a:p>
      </dgm:t>
    </dgm:pt>
    <dgm:pt modelId="{FACCAB12-BC34-425F-B95D-34F8CB299ED2}" type="parTrans" cxnId="{47EA0061-0372-4E85-BD48-70D1C091E9FE}">
      <dgm:prSet/>
      <dgm:spPr/>
      <dgm:t>
        <a:bodyPr/>
        <a:lstStyle/>
        <a:p>
          <a:endParaRPr lang="en-IN"/>
        </a:p>
      </dgm:t>
    </dgm:pt>
    <dgm:pt modelId="{7C5142D3-EE9B-422B-9EFD-DA8CD3667141}" type="sibTrans" cxnId="{47EA0061-0372-4E85-BD48-70D1C091E9FE}">
      <dgm:prSet/>
      <dgm:spPr/>
      <dgm:t>
        <a:bodyPr/>
        <a:lstStyle/>
        <a:p>
          <a:endParaRPr lang="en-IN"/>
        </a:p>
      </dgm:t>
    </dgm:pt>
    <dgm:pt modelId="{1DCF80C5-AB8D-496C-8EF2-9533A0380254}" type="pres">
      <dgm:prSet presAssocID="{8B12BE97-E461-442E-8B16-CBB4D0E4B50A}" presName="Name0" presStyleCnt="0">
        <dgm:presLayoutVars>
          <dgm:dir/>
          <dgm:animLvl val="lvl"/>
          <dgm:resizeHandles val="exact"/>
        </dgm:presLayoutVars>
      </dgm:prSet>
      <dgm:spPr/>
    </dgm:pt>
    <dgm:pt modelId="{35C615AC-0B7A-48B7-88BE-6E55741EB86F}" type="pres">
      <dgm:prSet presAssocID="{B2C8A9FD-E449-481B-AC0C-9F9B8A0FE278}" presName="parTxOnly" presStyleLbl="node1" presStyleIdx="0" presStyleCnt="6">
        <dgm:presLayoutVars>
          <dgm:chMax val="0"/>
          <dgm:chPref val="0"/>
          <dgm:bulletEnabled val="1"/>
        </dgm:presLayoutVars>
      </dgm:prSet>
      <dgm:spPr/>
    </dgm:pt>
    <dgm:pt modelId="{79E01E77-E384-4D3E-8D90-8EC272BF61A1}" type="pres">
      <dgm:prSet presAssocID="{432EFFD0-45F1-49BA-8D4D-678BB56B0AF0}" presName="parTxOnlySpace" presStyleCnt="0"/>
      <dgm:spPr/>
    </dgm:pt>
    <dgm:pt modelId="{0A0F6C39-7A1A-4C89-82DA-07E32018D497}" type="pres">
      <dgm:prSet presAssocID="{07AD78E8-B2EF-40CE-8015-D5B855567D64}" presName="parTxOnly" presStyleLbl="node1" presStyleIdx="1" presStyleCnt="6">
        <dgm:presLayoutVars>
          <dgm:chMax val="0"/>
          <dgm:chPref val="0"/>
          <dgm:bulletEnabled val="1"/>
        </dgm:presLayoutVars>
      </dgm:prSet>
      <dgm:spPr/>
    </dgm:pt>
    <dgm:pt modelId="{24931207-B047-4162-A94E-18840F376D4D}" type="pres">
      <dgm:prSet presAssocID="{269CBBBD-16AA-420F-8D11-A4D58A145AE6}" presName="parTxOnlySpace" presStyleCnt="0"/>
      <dgm:spPr/>
    </dgm:pt>
    <dgm:pt modelId="{7296E771-3F40-4AEB-A697-50B6F7F8008B}" type="pres">
      <dgm:prSet presAssocID="{FE30EAB6-207C-4803-9302-F8483C86CA74}" presName="parTxOnly" presStyleLbl="node1" presStyleIdx="2" presStyleCnt="6">
        <dgm:presLayoutVars>
          <dgm:chMax val="0"/>
          <dgm:chPref val="0"/>
          <dgm:bulletEnabled val="1"/>
        </dgm:presLayoutVars>
      </dgm:prSet>
      <dgm:spPr/>
    </dgm:pt>
    <dgm:pt modelId="{C2D4771D-C49B-4C72-AD39-79A10B7B08C6}" type="pres">
      <dgm:prSet presAssocID="{3A426C31-4866-4C19-B9CD-55ADD6A2E89A}" presName="parTxOnlySpace" presStyleCnt="0"/>
      <dgm:spPr/>
    </dgm:pt>
    <dgm:pt modelId="{570062A4-56E1-4FE3-AE5A-904DA9576CDB}" type="pres">
      <dgm:prSet presAssocID="{2ACC9763-1633-43D1-B0D1-81025CD499DA}" presName="parTxOnly" presStyleLbl="node1" presStyleIdx="3" presStyleCnt="6">
        <dgm:presLayoutVars>
          <dgm:chMax val="0"/>
          <dgm:chPref val="0"/>
          <dgm:bulletEnabled val="1"/>
        </dgm:presLayoutVars>
      </dgm:prSet>
      <dgm:spPr/>
    </dgm:pt>
    <dgm:pt modelId="{D4590ECC-A099-40C5-9A67-161D7D607374}" type="pres">
      <dgm:prSet presAssocID="{64D586FE-32BD-4D44-B14E-C9FF765A884A}" presName="parTxOnlySpace" presStyleCnt="0"/>
      <dgm:spPr/>
    </dgm:pt>
    <dgm:pt modelId="{F3170BAA-655F-4AA4-9FEA-9468DF0F2C34}" type="pres">
      <dgm:prSet presAssocID="{8D572C45-F0C9-4254-9169-8521EEF65C84}" presName="parTxOnly" presStyleLbl="node1" presStyleIdx="4" presStyleCnt="6">
        <dgm:presLayoutVars>
          <dgm:chMax val="0"/>
          <dgm:chPref val="0"/>
          <dgm:bulletEnabled val="1"/>
        </dgm:presLayoutVars>
      </dgm:prSet>
      <dgm:spPr/>
    </dgm:pt>
    <dgm:pt modelId="{5132BCC5-5887-43DC-A25C-02D485F45DD4}" type="pres">
      <dgm:prSet presAssocID="{A980B2AE-34E2-4699-842D-5BF8CAE833A9}" presName="parTxOnlySpace" presStyleCnt="0"/>
      <dgm:spPr/>
    </dgm:pt>
    <dgm:pt modelId="{DE0A1B77-BD26-422C-B34B-FECF717259BC}" type="pres">
      <dgm:prSet presAssocID="{E0718140-0118-42A5-84AC-B3D0D52AA802}" presName="parTxOnly" presStyleLbl="node1" presStyleIdx="5" presStyleCnt="6">
        <dgm:presLayoutVars>
          <dgm:chMax val="0"/>
          <dgm:chPref val="0"/>
          <dgm:bulletEnabled val="1"/>
        </dgm:presLayoutVars>
      </dgm:prSet>
      <dgm:spPr/>
    </dgm:pt>
  </dgm:ptLst>
  <dgm:cxnLst>
    <dgm:cxn modelId="{F6D24920-B37E-4082-B3C5-8FE8498C364D}" type="presOf" srcId="{B2C8A9FD-E449-481B-AC0C-9F9B8A0FE278}" destId="{35C615AC-0B7A-48B7-88BE-6E55741EB86F}" srcOrd="0" destOrd="0" presId="urn:microsoft.com/office/officeart/2005/8/layout/chevron1"/>
    <dgm:cxn modelId="{8009B328-54FF-4D51-82ED-5C98037D5FEE}" type="presOf" srcId="{8B12BE97-E461-442E-8B16-CBB4D0E4B50A}" destId="{1DCF80C5-AB8D-496C-8EF2-9533A0380254}" srcOrd="0" destOrd="0" presId="urn:microsoft.com/office/officeart/2005/8/layout/chevron1"/>
    <dgm:cxn modelId="{47EA0061-0372-4E85-BD48-70D1C091E9FE}" srcId="{8B12BE97-E461-442E-8B16-CBB4D0E4B50A}" destId="{E0718140-0118-42A5-84AC-B3D0D52AA802}" srcOrd="5" destOrd="0" parTransId="{FACCAB12-BC34-425F-B95D-34F8CB299ED2}" sibTransId="{7C5142D3-EE9B-422B-9EFD-DA8CD3667141}"/>
    <dgm:cxn modelId="{17A93572-3924-42BC-AC50-89D71D208D0A}" srcId="{8B12BE97-E461-442E-8B16-CBB4D0E4B50A}" destId="{FE30EAB6-207C-4803-9302-F8483C86CA74}" srcOrd="2" destOrd="0" parTransId="{96DE8622-703D-4B9E-9A59-DF890B3031EF}" sibTransId="{3A426C31-4866-4C19-B9CD-55ADD6A2E89A}"/>
    <dgm:cxn modelId="{41109983-51E9-453A-9166-C17C23AAFEDD}" type="presOf" srcId="{E0718140-0118-42A5-84AC-B3D0D52AA802}" destId="{DE0A1B77-BD26-422C-B34B-FECF717259BC}" srcOrd="0" destOrd="0" presId="urn:microsoft.com/office/officeart/2005/8/layout/chevron1"/>
    <dgm:cxn modelId="{0FCCF587-B07C-4D9F-A024-816C0D0E5E5E}" type="presOf" srcId="{8D572C45-F0C9-4254-9169-8521EEF65C84}" destId="{F3170BAA-655F-4AA4-9FEA-9468DF0F2C34}" srcOrd="0" destOrd="0" presId="urn:microsoft.com/office/officeart/2005/8/layout/chevron1"/>
    <dgm:cxn modelId="{B6131B8A-1D6A-434A-AF23-E09B64AD6C11}" srcId="{8B12BE97-E461-442E-8B16-CBB4D0E4B50A}" destId="{8D572C45-F0C9-4254-9169-8521EEF65C84}" srcOrd="4" destOrd="0" parTransId="{542F48BB-AACC-4E7D-AD79-FD018F25BFF7}" sibTransId="{A980B2AE-34E2-4699-842D-5BF8CAE833A9}"/>
    <dgm:cxn modelId="{A5838AB9-DC65-46FF-994E-A3AE82D0B454}" type="presOf" srcId="{2ACC9763-1633-43D1-B0D1-81025CD499DA}" destId="{570062A4-56E1-4FE3-AE5A-904DA9576CDB}" srcOrd="0" destOrd="0" presId="urn:microsoft.com/office/officeart/2005/8/layout/chevron1"/>
    <dgm:cxn modelId="{A3B756CD-8A86-4FBA-BB62-4E69FE012DC2}" srcId="{8B12BE97-E461-442E-8B16-CBB4D0E4B50A}" destId="{2ACC9763-1633-43D1-B0D1-81025CD499DA}" srcOrd="3" destOrd="0" parTransId="{4583722F-276A-408E-AF61-304C027D9CFF}" sibTransId="{64D586FE-32BD-4D44-B14E-C9FF765A884A}"/>
    <dgm:cxn modelId="{70D7BDD5-D1C6-49E9-A831-04583A25172C}" type="presOf" srcId="{FE30EAB6-207C-4803-9302-F8483C86CA74}" destId="{7296E771-3F40-4AEB-A697-50B6F7F8008B}" srcOrd="0" destOrd="0" presId="urn:microsoft.com/office/officeart/2005/8/layout/chevron1"/>
    <dgm:cxn modelId="{5B92F4EC-BDD7-45D8-9776-4F298CF56814}" srcId="{8B12BE97-E461-442E-8B16-CBB4D0E4B50A}" destId="{B2C8A9FD-E449-481B-AC0C-9F9B8A0FE278}" srcOrd="0" destOrd="0" parTransId="{915F7346-6900-4F24-8EFF-3B921C48AD50}" sibTransId="{432EFFD0-45F1-49BA-8D4D-678BB56B0AF0}"/>
    <dgm:cxn modelId="{B2FC06F0-12EA-44FC-845F-01823DE46526}" srcId="{8B12BE97-E461-442E-8B16-CBB4D0E4B50A}" destId="{07AD78E8-B2EF-40CE-8015-D5B855567D64}" srcOrd="1" destOrd="0" parTransId="{2E4952F0-FB3A-49E7-87CD-9728FF502FDF}" sibTransId="{269CBBBD-16AA-420F-8D11-A4D58A145AE6}"/>
    <dgm:cxn modelId="{954228F8-1FA5-4A7B-AD0F-02CFEBA8F067}" type="presOf" srcId="{07AD78E8-B2EF-40CE-8015-D5B855567D64}" destId="{0A0F6C39-7A1A-4C89-82DA-07E32018D497}" srcOrd="0" destOrd="0" presId="urn:microsoft.com/office/officeart/2005/8/layout/chevron1"/>
    <dgm:cxn modelId="{9132D376-1A2B-4A88-9738-872AFBF18ADD}" type="presParOf" srcId="{1DCF80C5-AB8D-496C-8EF2-9533A0380254}" destId="{35C615AC-0B7A-48B7-88BE-6E55741EB86F}" srcOrd="0" destOrd="0" presId="urn:microsoft.com/office/officeart/2005/8/layout/chevron1"/>
    <dgm:cxn modelId="{2A7D289D-4DAF-4817-8418-56B006D0A104}" type="presParOf" srcId="{1DCF80C5-AB8D-496C-8EF2-9533A0380254}" destId="{79E01E77-E384-4D3E-8D90-8EC272BF61A1}" srcOrd="1" destOrd="0" presId="urn:microsoft.com/office/officeart/2005/8/layout/chevron1"/>
    <dgm:cxn modelId="{6CA2B70E-8E1A-445E-B4C3-8302B59ACD81}" type="presParOf" srcId="{1DCF80C5-AB8D-496C-8EF2-9533A0380254}" destId="{0A0F6C39-7A1A-4C89-82DA-07E32018D497}" srcOrd="2" destOrd="0" presId="urn:microsoft.com/office/officeart/2005/8/layout/chevron1"/>
    <dgm:cxn modelId="{3178DA31-E0D6-4DE6-AFE5-2A0B26F72FE8}" type="presParOf" srcId="{1DCF80C5-AB8D-496C-8EF2-9533A0380254}" destId="{24931207-B047-4162-A94E-18840F376D4D}" srcOrd="3" destOrd="0" presId="urn:microsoft.com/office/officeart/2005/8/layout/chevron1"/>
    <dgm:cxn modelId="{DFDC6F7C-9F9D-418F-B293-3666E994DC38}" type="presParOf" srcId="{1DCF80C5-AB8D-496C-8EF2-9533A0380254}" destId="{7296E771-3F40-4AEB-A697-50B6F7F8008B}" srcOrd="4" destOrd="0" presId="urn:microsoft.com/office/officeart/2005/8/layout/chevron1"/>
    <dgm:cxn modelId="{8E173E53-439C-41F3-8743-D513631DA7E6}" type="presParOf" srcId="{1DCF80C5-AB8D-496C-8EF2-9533A0380254}" destId="{C2D4771D-C49B-4C72-AD39-79A10B7B08C6}" srcOrd="5" destOrd="0" presId="urn:microsoft.com/office/officeart/2005/8/layout/chevron1"/>
    <dgm:cxn modelId="{15C89663-48C6-48A8-A9D6-0D1E9D765E85}" type="presParOf" srcId="{1DCF80C5-AB8D-496C-8EF2-9533A0380254}" destId="{570062A4-56E1-4FE3-AE5A-904DA9576CDB}" srcOrd="6" destOrd="0" presId="urn:microsoft.com/office/officeart/2005/8/layout/chevron1"/>
    <dgm:cxn modelId="{F00484B2-2394-489C-A603-95A14576A7C4}" type="presParOf" srcId="{1DCF80C5-AB8D-496C-8EF2-9533A0380254}" destId="{D4590ECC-A099-40C5-9A67-161D7D607374}" srcOrd="7" destOrd="0" presId="urn:microsoft.com/office/officeart/2005/8/layout/chevron1"/>
    <dgm:cxn modelId="{C87BEC73-F564-45F8-BCFE-468A4E6CC1B0}" type="presParOf" srcId="{1DCF80C5-AB8D-496C-8EF2-9533A0380254}" destId="{F3170BAA-655F-4AA4-9FEA-9468DF0F2C34}" srcOrd="8" destOrd="0" presId="urn:microsoft.com/office/officeart/2005/8/layout/chevron1"/>
    <dgm:cxn modelId="{9C3050E7-4784-4351-A68E-E0807F42C7AB}" type="presParOf" srcId="{1DCF80C5-AB8D-496C-8EF2-9533A0380254}" destId="{5132BCC5-5887-43DC-A25C-02D485F45DD4}" srcOrd="9" destOrd="0" presId="urn:microsoft.com/office/officeart/2005/8/layout/chevron1"/>
    <dgm:cxn modelId="{11B32DB8-2886-4AC1-93FA-1629F3911D99}" type="presParOf" srcId="{1DCF80C5-AB8D-496C-8EF2-9533A0380254}" destId="{DE0A1B77-BD26-422C-B34B-FECF717259BC}"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615AC-0B7A-48B7-88BE-6E55741EB86F}">
      <dsp:nvSpPr>
        <dsp:cNvPr id="0" name=""/>
        <dsp:cNvSpPr/>
      </dsp:nvSpPr>
      <dsp:spPr>
        <a:xfrm>
          <a:off x="5646"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25" dirty="0">
              <a:solidFill>
                <a:srgbClr val="FFFFFF"/>
              </a:solidFill>
              <a:latin typeface="Carlito"/>
              <a:cs typeface="Carlito"/>
            </a:rPr>
            <a:t>Request</a:t>
          </a:r>
          <a:r>
            <a:rPr lang="en-IN" sz="1400" kern="1200" spc="-114" dirty="0">
              <a:solidFill>
                <a:srgbClr val="FFFFFF"/>
              </a:solidFill>
              <a:latin typeface="Carlito"/>
              <a:cs typeface="Carlito"/>
            </a:rPr>
            <a:t> </a:t>
          </a:r>
          <a:r>
            <a:rPr lang="en-IN" sz="1400" kern="1200" spc="-5" dirty="0">
              <a:solidFill>
                <a:srgbClr val="FFFFFF"/>
              </a:solidFill>
              <a:latin typeface="Carlito"/>
              <a:cs typeface="Carlito"/>
            </a:rPr>
            <a:t>Wikipedia</a:t>
          </a:r>
          <a:endParaRPr lang="en-IN" sz="1400" kern="1200" dirty="0"/>
        </a:p>
      </dsp:txBody>
      <dsp:txXfrm>
        <a:off x="425748" y="2058342"/>
        <a:ext cx="1260305" cy="840203"/>
      </dsp:txXfrm>
    </dsp:sp>
    <dsp:sp modelId="{0A0F6C39-7A1A-4C89-82DA-07E32018D497}">
      <dsp:nvSpPr>
        <dsp:cNvPr id="0" name=""/>
        <dsp:cNvSpPr/>
      </dsp:nvSpPr>
      <dsp:spPr>
        <a:xfrm>
          <a:off x="1896104"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15" dirty="0" err="1">
              <a:solidFill>
                <a:srgbClr val="FFFFFF"/>
              </a:solidFill>
              <a:latin typeface="Carlito"/>
              <a:cs typeface="Carlito"/>
            </a:rPr>
            <a:t>BeautifulSoup</a:t>
          </a:r>
          <a:r>
            <a:rPr lang="en-IN" sz="1400" kern="1200" spc="-15" dirty="0">
              <a:solidFill>
                <a:srgbClr val="FFFFFF"/>
              </a:solidFill>
              <a:latin typeface="Carlito"/>
              <a:cs typeface="Carlito"/>
            </a:rPr>
            <a:t> </a:t>
          </a:r>
          <a:r>
            <a:rPr lang="en-IN" sz="1400" kern="1200" spc="-20" dirty="0">
              <a:solidFill>
                <a:srgbClr val="FFFFFF"/>
              </a:solidFill>
              <a:latin typeface="Carlito"/>
              <a:cs typeface="Carlito"/>
            </a:rPr>
            <a:t>html5lib</a:t>
          </a:r>
          <a:r>
            <a:rPr lang="en-IN" sz="1400" kern="1200" spc="-105" dirty="0">
              <a:solidFill>
                <a:srgbClr val="FFFFFF"/>
              </a:solidFill>
              <a:latin typeface="Carlito"/>
              <a:cs typeface="Carlito"/>
            </a:rPr>
            <a:t> </a:t>
          </a:r>
          <a:r>
            <a:rPr lang="en-IN" sz="1400" kern="1200" spc="-35" dirty="0">
              <a:solidFill>
                <a:srgbClr val="FFFFFF"/>
              </a:solidFill>
              <a:latin typeface="Carlito"/>
              <a:cs typeface="Carlito"/>
            </a:rPr>
            <a:t>Parser</a:t>
          </a:r>
          <a:endParaRPr lang="en-IN" sz="1400" kern="1200" dirty="0"/>
        </a:p>
      </dsp:txBody>
      <dsp:txXfrm>
        <a:off x="2316206" y="2058342"/>
        <a:ext cx="1260305" cy="840203"/>
      </dsp:txXfrm>
    </dsp:sp>
    <dsp:sp modelId="{7296E771-3F40-4AEB-A697-50B6F7F8008B}">
      <dsp:nvSpPr>
        <dsp:cNvPr id="0" name=""/>
        <dsp:cNvSpPr/>
      </dsp:nvSpPr>
      <dsp:spPr>
        <a:xfrm>
          <a:off x="3786562"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spc="-15" dirty="0">
              <a:solidFill>
                <a:srgbClr val="FFFFFF"/>
              </a:solidFill>
              <a:latin typeface="Carlito"/>
              <a:cs typeface="Carlito"/>
            </a:rPr>
            <a:t>Find </a:t>
          </a:r>
          <a:r>
            <a:rPr lang="en-US" sz="1400" kern="1200" spc="-5" dirty="0">
              <a:solidFill>
                <a:srgbClr val="FFFFFF"/>
              </a:solidFill>
              <a:latin typeface="Carlito"/>
              <a:cs typeface="Carlito"/>
            </a:rPr>
            <a:t>launch</a:t>
          </a:r>
          <a:r>
            <a:rPr lang="en-US" sz="1400" kern="1200" spc="-145" dirty="0">
              <a:solidFill>
                <a:srgbClr val="FFFFFF"/>
              </a:solidFill>
              <a:latin typeface="Carlito"/>
              <a:cs typeface="Carlito"/>
            </a:rPr>
            <a:t> </a:t>
          </a:r>
          <a:r>
            <a:rPr lang="en-US" sz="1400" kern="1200" spc="-40" dirty="0">
              <a:solidFill>
                <a:srgbClr val="FFFFFF"/>
              </a:solidFill>
              <a:latin typeface="Carlito"/>
              <a:cs typeface="Carlito"/>
            </a:rPr>
            <a:t>info  </a:t>
          </a:r>
          <a:r>
            <a:rPr lang="en-US" sz="1400" kern="1200" spc="-25" dirty="0">
              <a:solidFill>
                <a:srgbClr val="FFFFFF"/>
              </a:solidFill>
              <a:latin typeface="Carlito"/>
              <a:cs typeface="Carlito"/>
            </a:rPr>
            <a:t>html</a:t>
          </a:r>
          <a:r>
            <a:rPr lang="en-US" sz="1400" kern="1200" spc="-70" dirty="0">
              <a:solidFill>
                <a:srgbClr val="FFFFFF"/>
              </a:solidFill>
              <a:latin typeface="Carlito"/>
              <a:cs typeface="Carlito"/>
            </a:rPr>
            <a:t> </a:t>
          </a:r>
          <a:r>
            <a:rPr lang="en-US" sz="1400" kern="1200" spc="-20" dirty="0">
              <a:solidFill>
                <a:srgbClr val="FFFFFF"/>
              </a:solidFill>
              <a:latin typeface="Carlito"/>
              <a:cs typeface="Carlito"/>
            </a:rPr>
            <a:t>table</a:t>
          </a:r>
          <a:endParaRPr lang="en-IN" sz="1400" kern="1200" dirty="0"/>
        </a:p>
      </dsp:txBody>
      <dsp:txXfrm>
        <a:off x="4206664" y="2058342"/>
        <a:ext cx="1260305" cy="840203"/>
      </dsp:txXfrm>
    </dsp:sp>
    <dsp:sp modelId="{570062A4-56E1-4FE3-AE5A-904DA9576CDB}">
      <dsp:nvSpPr>
        <dsp:cNvPr id="0" name=""/>
        <dsp:cNvSpPr/>
      </dsp:nvSpPr>
      <dsp:spPr>
        <a:xfrm>
          <a:off x="5677020"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40">
              <a:solidFill>
                <a:srgbClr val="FFFFFF"/>
              </a:solidFill>
              <a:latin typeface="Carlito"/>
              <a:cs typeface="Carlito"/>
            </a:rPr>
            <a:t>Create</a:t>
          </a:r>
          <a:r>
            <a:rPr lang="en-IN" sz="1400" kern="1200" spc="-70">
              <a:solidFill>
                <a:srgbClr val="FFFFFF"/>
              </a:solidFill>
              <a:latin typeface="Carlito"/>
              <a:cs typeface="Carlito"/>
            </a:rPr>
            <a:t> </a:t>
          </a:r>
          <a:r>
            <a:rPr lang="en-IN" sz="1400" kern="1200" spc="-10">
              <a:solidFill>
                <a:srgbClr val="FFFFFF"/>
              </a:solidFill>
              <a:latin typeface="Carlito"/>
              <a:cs typeface="Carlito"/>
            </a:rPr>
            <a:t>dictionary</a:t>
          </a:r>
          <a:endParaRPr lang="en-IN" sz="1400" kern="1200" dirty="0"/>
        </a:p>
      </dsp:txBody>
      <dsp:txXfrm>
        <a:off x="6097122" y="2058342"/>
        <a:ext cx="1260305" cy="840203"/>
      </dsp:txXfrm>
    </dsp:sp>
    <dsp:sp modelId="{F3170BAA-655F-4AA4-9FEA-9468DF0F2C34}">
      <dsp:nvSpPr>
        <dsp:cNvPr id="0" name=""/>
        <dsp:cNvSpPr/>
      </dsp:nvSpPr>
      <dsp:spPr>
        <a:xfrm>
          <a:off x="7567477"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spc="-45" dirty="0">
              <a:solidFill>
                <a:srgbClr val="FFFFFF"/>
              </a:solidFill>
              <a:latin typeface="Carlito"/>
              <a:cs typeface="Carlito"/>
            </a:rPr>
            <a:t>Iterate</a:t>
          </a:r>
          <a:r>
            <a:rPr lang="en-US" sz="1400" kern="1200" spc="-135" dirty="0">
              <a:solidFill>
                <a:srgbClr val="FFFFFF"/>
              </a:solidFill>
              <a:latin typeface="Carlito"/>
              <a:cs typeface="Carlito"/>
            </a:rPr>
            <a:t> </a:t>
          </a:r>
          <a:r>
            <a:rPr lang="en-US" sz="1400" kern="1200" spc="-20" dirty="0">
              <a:solidFill>
                <a:srgbClr val="FFFFFF"/>
              </a:solidFill>
              <a:latin typeface="Carlito"/>
              <a:cs typeface="Carlito"/>
            </a:rPr>
            <a:t>through  table </a:t>
          </a:r>
          <a:r>
            <a:rPr lang="en-US" sz="1400" kern="1200" spc="-5" dirty="0">
              <a:solidFill>
                <a:srgbClr val="FFFFFF"/>
              </a:solidFill>
              <a:latin typeface="Carlito"/>
              <a:cs typeface="Carlito"/>
            </a:rPr>
            <a:t>cells </a:t>
          </a:r>
          <a:r>
            <a:rPr lang="en-US" sz="1400" kern="1200" spc="-30" dirty="0">
              <a:solidFill>
                <a:srgbClr val="FFFFFF"/>
              </a:solidFill>
              <a:latin typeface="Carlito"/>
              <a:cs typeface="Carlito"/>
            </a:rPr>
            <a:t>to  extract </a:t>
          </a:r>
          <a:r>
            <a:rPr lang="en-US" sz="1400" kern="1200" spc="-35" dirty="0">
              <a:solidFill>
                <a:srgbClr val="FFFFFF"/>
              </a:solidFill>
              <a:latin typeface="Carlito"/>
              <a:cs typeface="Carlito"/>
            </a:rPr>
            <a:t>data </a:t>
          </a:r>
          <a:r>
            <a:rPr lang="en-US" sz="1400" kern="1200" spc="-30" dirty="0">
              <a:solidFill>
                <a:srgbClr val="FFFFFF"/>
              </a:solidFill>
              <a:latin typeface="Carlito"/>
              <a:cs typeface="Carlito"/>
            </a:rPr>
            <a:t>to  </a:t>
          </a:r>
          <a:r>
            <a:rPr lang="en-US" sz="1400" kern="1200" spc="-10" dirty="0">
              <a:solidFill>
                <a:srgbClr val="FFFFFF"/>
              </a:solidFill>
              <a:latin typeface="Carlito"/>
              <a:cs typeface="Carlito"/>
            </a:rPr>
            <a:t>dictionary</a:t>
          </a:r>
          <a:endParaRPr lang="en-IN" sz="1400" kern="1200" dirty="0"/>
        </a:p>
      </dsp:txBody>
      <dsp:txXfrm>
        <a:off x="7987579" y="2058342"/>
        <a:ext cx="1260305" cy="840203"/>
      </dsp:txXfrm>
    </dsp:sp>
    <dsp:sp modelId="{DE0A1B77-BD26-422C-B34B-FECF717259BC}">
      <dsp:nvSpPr>
        <dsp:cNvPr id="0" name=""/>
        <dsp:cNvSpPr/>
      </dsp:nvSpPr>
      <dsp:spPr>
        <a:xfrm>
          <a:off x="9457935" y="2058342"/>
          <a:ext cx="2100508" cy="84020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spc="-20" dirty="0">
              <a:solidFill>
                <a:srgbClr val="FFFFFF"/>
              </a:solidFill>
              <a:latin typeface="Carlito"/>
              <a:cs typeface="Carlito"/>
            </a:rPr>
            <a:t>Cast </a:t>
          </a:r>
          <a:r>
            <a:rPr lang="en-IN" sz="1400" kern="1200" spc="-5" dirty="0">
              <a:solidFill>
                <a:srgbClr val="FFFFFF"/>
              </a:solidFill>
              <a:latin typeface="Carlito"/>
              <a:cs typeface="Carlito"/>
            </a:rPr>
            <a:t>dictionary</a:t>
          </a:r>
          <a:r>
            <a:rPr lang="en-IN" sz="1400" kern="1200" spc="-135" dirty="0">
              <a:solidFill>
                <a:srgbClr val="FFFFFF"/>
              </a:solidFill>
              <a:latin typeface="Carlito"/>
              <a:cs typeface="Carlito"/>
            </a:rPr>
            <a:t> </a:t>
          </a:r>
          <a:r>
            <a:rPr lang="en-IN" sz="1400" kern="1200" spc="-60" dirty="0">
              <a:solidFill>
                <a:srgbClr val="FFFFFF"/>
              </a:solidFill>
              <a:latin typeface="Carlito"/>
              <a:cs typeface="Carlito"/>
            </a:rPr>
            <a:t>to  </a:t>
          </a:r>
          <a:r>
            <a:rPr lang="en-IN" sz="1400" kern="1200" spc="-30" dirty="0" err="1">
              <a:solidFill>
                <a:srgbClr val="FFFFFF"/>
              </a:solidFill>
              <a:latin typeface="Carlito"/>
              <a:cs typeface="Carlito"/>
            </a:rPr>
            <a:t>DataFrame</a:t>
          </a:r>
          <a:endParaRPr lang="en-IN" sz="1400" kern="1200" dirty="0"/>
        </a:p>
      </dsp:txBody>
      <dsp:txXfrm>
        <a:off x="9878037" y="2058342"/>
        <a:ext cx="1260305" cy="8402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43596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8390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99056" y="4568734"/>
            <a:ext cx="4871124"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Nitin Madas</a:t>
            </a:r>
          </a:p>
          <a:p>
            <a:r>
              <a:rPr lang="en-US" dirty="0">
                <a:solidFill>
                  <a:schemeClr val="bg2"/>
                </a:solidFill>
                <a:latin typeface="Abadi" panose="020B0604020104020204" pitchFamily="34" charset="0"/>
                <a:ea typeface="SF Pro" pitchFamily="2" charset="0"/>
                <a:cs typeface="SF Pro" pitchFamily="2" charset="0"/>
              </a:rPr>
              <a:t>05/01/2024</a:t>
            </a:r>
          </a:p>
          <a:p>
            <a:r>
              <a:rPr lang="en-US" dirty="0">
                <a:solidFill>
                  <a:schemeClr val="bg2"/>
                </a:solidFill>
                <a:latin typeface="Abadi" panose="020B0604020104020204" pitchFamily="34" charset="0"/>
                <a:ea typeface="SF Pro" pitchFamily="2" charset="0"/>
                <a:cs typeface="SF Pro" pitchFamily="2" charset="0"/>
              </a:rPr>
              <a:t>https://github.com/nitinmadas/SpaceX-Analysis</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object 4">
            <a:extLst>
              <a:ext uri="{FF2B5EF4-FFF2-40B4-BE49-F238E27FC236}">
                <a16:creationId xmlns:a16="http://schemas.microsoft.com/office/drawing/2014/main" id="{108D31A7-283C-8E55-41C7-23E17E05B10E}"/>
              </a:ext>
            </a:extLst>
          </p:cNvPr>
          <p:cNvSpPr txBox="1">
            <a:spLocks/>
          </p:cNvSpPr>
          <p:nvPr/>
        </p:nvSpPr>
        <p:spPr>
          <a:xfrm>
            <a:off x="467361" y="1634619"/>
            <a:ext cx="11734799" cy="4210896"/>
          </a:xfrm>
          <a:prstGeom prst="rect">
            <a:avLst/>
          </a:prstGeom>
        </p:spPr>
        <p:txBody>
          <a:bodyPr vert="horz" wrap="square" lIns="0" tIns="16256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10">
              <a:lnSpc>
                <a:spcPct val="100000"/>
              </a:lnSpc>
              <a:spcBef>
                <a:spcPts val="1280"/>
              </a:spcBef>
            </a:pPr>
            <a:r>
              <a:rPr lang="en-US" sz="2000" spc="-15" dirty="0">
                <a:solidFill>
                  <a:srgbClr val="404040"/>
                </a:solidFill>
                <a:latin typeface="Carlito"/>
                <a:cs typeface="Carlito"/>
              </a:rPr>
              <a:t>Create </a:t>
            </a:r>
            <a:r>
              <a:rPr lang="en-US" sz="2000" dirty="0">
                <a:solidFill>
                  <a:srgbClr val="404040"/>
                </a:solidFill>
                <a:latin typeface="Carlito"/>
                <a:cs typeface="Carlito"/>
              </a:rPr>
              <a:t>a </a:t>
            </a:r>
            <a:r>
              <a:rPr lang="en-US" sz="2000" spc="-5" dirty="0">
                <a:solidFill>
                  <a:srgbClr val="404040"/>
                </a:solidFill>
                <a:latin typeface="Carlito"/>
                <a:cs typeface="Carlito"/>
              </a:rPr>
              <a:t>training label </a:t>
            </a:r>
            <a:r>
              <a:rPr lang="en-US" sz="2000" dirty="0">
                <a:solidFill>
                  <a:srgbClr val="404040"/>
                </a:solidFill>
                <a:latin typeface="Carlito"/>
                <a:cs typeface="Carlito"/>
              </a:rPr>
              <a:t>with </a:t>
            </a:r>
            <a:r>
              <a:rPr lang="en-US" sz="2000" spc="-5" dirty="0">
                <a:solidFill>
                  <a:srgbClr val="404040"/>
                </a:solidFill>
                <a:latin typeface="Carlito"/>
                <a:cs typeface="Carlito"/>
              </a:rPr>
              <a:t>landing </a:t>
            </a:r>
            <a:r>
              <a:rPr lang="en-US" sz="2000" spc="-15" dirty="0">
                <a:solidFill>
                  <a:srgbClr val="404040"/>
                </a:solidFill>
                <a:latin typeface="Carlito"/>
                <a:cs typeface="Carlito"/>
              </a:rPr>
              <a:t>outcomes </a:t>
            </a:r>
            <a:r>
              <a:rPr lang="en-US" sz="2000" spc="-5" dirty="0">
                <a:solidFill>
                  <a:srgbClr val="404040"/>
                </a:solidFill>
                <a:latin typeface="Carlito"/>
                <a:cs typeface="Carlito"/>
              </a:rPr>
              <a:t>where successful </a:t>
            </a:r>
            <a:r>
              <a:rPr lang="en-US" sz="2000" dirty="0">
                <a:solidFill>
                  <a:srgbClr val="404040"/>
                </a:solidFill>
                <a:latin typeface="Carlito"/>
                <a:cs typeface="Carlito"/>
              </a:rPr>
              <a:t>= 1 &amp; </a:t>
            </a:r>
            <a:r>
              <a:rPr lang="en-US" sz="2000" spc="-15" dirty="0">
                <a:solidFill>
                  <a:srgbClr val="404040"/>
                </a:solidFill>
                <a:latin typeface="Carlito"/>
                <a:cs typeface="Carlito"/>
              </a:rPr>
              <a:t>failure </a:t>
            </a:r>
            <a:r>
              <a:rPr lang="en-US" sz="2000" dirty="0">
                <a:solidFill>
                  <a:srgbClr val="404040"/>
                </a:solidFill>
                <a:latin typeface="Carlito"/>
                <a:cs typeface="Carlito"/>
              </a:rPr>
              <a:t>=</a:t>
            </a:r>
            <a:r>
              <a:rPr lang="en-US" sz="2000" spc="-8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16510">
              <a:lnSpc>
                <a:spcPct val="100000"/>
              </a:lnSpc>
              <a:spcBef>
                <a:spcPts val="1175"/>
              </a:spcBef>
            </a:pPr>
            <a:r>
              <a:rPr lang="en-US" sz="2000" dirty="0">
                <a:solidFill>
                  <a:srgbClr val="404040"/>
                </a:solidFill>
                <a:latin typeface="Carlito"/>
                <a:cs typeface="Carlito"/>
              </a:rPr>
              <a:t>Outcome</a:t>
            </a:r>
            <a:r>
              <a:rPr lang="en-US" sz="2000" spc="-75" dirty="0">
                <a:solidFill>
                  <a:srgbClr val="404040"/>
                </a:solidFill>
                <a:latin typeface="Carlito"/>
                <a:cs typeface="Carlito"/>
              </a:rPr>
              <a:t> </a:t>
            </a:r>
            <a:r>
              <a:rPr lang="en-US" sz="2000" dirty="0">
                <a:solidFill>
                  <a:srgbClr val="404040"/>
                </a:solidFill>
                <a:latin typeface="Carlito"/>
                <a:cs typeface="Carlito"/>
              </a:rPr>
              <a:t>column</a:t>
            </a:r>
            <a:r>
              <a:rPr lang="en-US" sz="2000" spc="-45" dirty="0">
                <a:solidFill>
                  <a:srgbClr val="404040"/>
                </a:solidFill>
                <a:latin typeface="Carlito"/>
                <a:cs typeface="Carlito"/>
              </a:rPr>
              <a:t> </a:t>
            </a:r>
            <a:r>
              <a:rPr lang="en-US" sz="2000" spc="-5" dirty="0">
                <a:solidFill>
                  <a:srgbClr val="404040"/>
                </a:solidFill>
                <a:latin typeface="Carlito"/>
                <a:cs typeface="Carlito"/>
              </a:rPr>
              <a:t>has</a:t>
            </a:r>
            <a:r>
              <a:rPr lang="en-US" sz="2000" spc="-40" dirty="0">
                <a:solidFill>
                  <a:srgbClr val="404040"/>
                </a:solidFill>
                <a:latin typeface="Carlito"/>
                <a:cs typeface="Carlito"/>
              </a:rPr>
              <a:t> </a:t>
            </a:r>
            <a:r>
              <a:rPr lang="en-US" sz="2000" spc="-10" dirty="0">
                <a:solidFill>
                  <a:srgbClr val="404040"/>
                </a:solidFill>
                <a:latin typeface="Carlito"/>
                <a:cs typeface="Carlito"/>
              </a:rPr>
              <a:t>two</a:t>
            </a:r>
            <a:r>
              <a:rPr lang="en-US" sz="2000" spc="-25" dirty="0">
                <a:solidFill>
                  <a:srgbClr val="404040"/>
                </a:solidFill>
                <a:latin typeface="Carlito"/>
                <a:cs typeface="Carlito"/>
              </a:rPr>
              <a:t> </a:t>
            </a:r>
            <a:r>
              <a:rPr lang="en-US" sz="2000" dirty="0">
                <a:solidFill>
                  <a:srgbClr val="404040"/>
                </a:solidFill>
                <a:latin typeface="Carlito"/>
                <a:cs typeface="Carlito"/>
              </a:rPr>
              <a:t>components:</a:t>
            </a:r>
            <a:r>
              <a:rPr lang="en-US" sz="2000" spc="-75" dirty="0">
                <a:solidFill>
                  <a:srgbClr val="404040"/>
                </a:solidFill>
                <a:latin typeface="Carlito"/>
                <a:cs typeface="Carlito"/>
              </a:rPr>
              <a:t> </a:t>
            </a:r>
            <a:r>
              <a:rPr lang="en-US" sz="2000" dirty="0">
                <a:solidFill>
                  <a:srgbClr val="404040"/>
                </a:solidFill>
                <a:latin typeface="Carlito"/>
                <a:cs typeface="Carlito"/>
              </a:rPr>
              <a:t>‘Mission</a:t>
            </a:r>
            <a:r>
              <a:rPr lang="en-US" sz="2000" spc="5" dirty="0">
                <a:solidFill>
                  <a:srgbClr val="404040"/>
                </a:solidFill>
                <a:latin typeface="Carlito"/>
                <a:cs typeface="Carlito"/>
              </a:rPr>
              <a:t> </a:t>
            </a:r>
            <a:r>
              <a:rPr lang="en-US" sz="2000" spc="-5" dirty="0">
                <a:solidFill>
                  <a:srgbClr val="404040"/>
                </a:solidFill>
                <a:latin typeface="Carlito"/>
                <a:cs typeface="Carlito"/>
              </a:rPr>
              <a:t>Outcome’</a:t>
            </a:r>
            <a:r>
              <a:rPr lang="en-US" sz="2000" spc="-65" dirty="0">
                <a:solidFill>
                  <a:srgbClr val="404040"/>
                </a:solidFill>
                <a:latin typeface="Carlito"/>
                <a:cs typeface="Carlito"/>
              </a:rPr>
              <a:t> </a:t>
            </a:r>
            <a:r>
              <a:rPr lang="en-US" sz="2000" dirty="0">
                <a:solidFill>
                  <a:srgbClr val="404040"/>
                </a:solidFill>
                <a:latin typeface="Carlito"/>
                <a:cs typeface="Carlito"/>
              </a:rPr>
              <a:t>‘Landing</a:t>
            </a:r>
            <a:r>
              <a:rPr lang="en-US" sz="2000" spc="-50" dirty="0">
                <a:solidFill>
                  <a:srgbClr val="404040"/>
                </a:solidFill>
                <a:latin typeface="Carlito"/>
                <a:cs typeface="Carlito"/>
              </a:rPr>
              <a:t> </a:t>
            </a:r>
            <a:r>
              <a:rPr lang="en-US" sz="2000" spc="-5" dirty="0">
                <a:solidFill>
                  <a:srgbClr val="404040"/>
                </a:solidFill>
                <a:latin typeface="Carlito"/>
                <a:cs typeface="Carlito"/>
              </a:rPr>
              <a:t>Location’</a:t>
            </a:r>
            <a:endParaRPr lang="en-US" sz="2000" dirty="0">
              <a:latin typeface="Carlito"/>
              <a:cs typeface="Carlito"/>
            </a:endParaRPr>
          </a:p>
          <a:p>
            <a:pPr marL="16510" marR="5080">
              <a:lnSpc>
                <a:spcPct val="150000"/>
              </a:lnSpc>
              <a:spcBef>
                <a:spcPts val="290"/>
              </a:spcBef>
            </a:pPr>
            <a:r>
              <a:rPr lang="en-US" sz="2000" dirty="0">
                <a:solidFill>
                  <a:srgbClr val="404040"/>
                </a:solidFill>
                <a:latin typeface="Carlito"/>
                <a:cs typeface="Carlito"/>
              </a:rPr>
              <a:t>New </a:t>
            </a:r>
            <a:r>
              <a:rPr lang="en-US" sz="2000" spc="-5" dirty="0">
                <a:solidFill>
                  <a:srgbClr val="404040"/>
                </a:solidFill>
                <a:latin typeface="Carlito"/>
                <a:cs typeface="Carlito"/>
              </a:rPr>
              <a:t>training </a:t>
            </a:r>
            <a:r>
              <a:rPr lang="en-US" sz="2000" dirty="0">
                <a:solidFill>
                  <a:srgbClr val="404040"/>
                </a:solidFill>
                <a:latin typeface="Carlito"/>
                <a:cs typeface="Carlito"/>
              </a:rPr>
              <a:t>label column </a:t>
            </a:r>
            <a:r>
              <a:rPr lang="en-US" sz="2000" spc="-15" dirty="0">
                <a:solidFill>
                  <a:srgbClr val="404040"/>
                </a:solidFill>
                <a:latin typeface="Carlito"/>
                <a:cs typeface="Carlito"/>
              </a:rPr>
              <a:t>‘class’ </a:t>
            </a:r>
            <a:r>
              <a:rPr lang="en-US" sz="2000" spc="-5" dirty="0">
                <a:solidFill>
                  <a:srgbClr val="404040"/>
                </a:solidFill>
                <a:latin typeface="Carlito"/>
                <a:cs typeface="Carlito"/>
              </a:rPr>
              <a:t>with </a:t>
            </a:r>
            <a:r>
              <a:rPr lang="en-US" sz="2000" dirty="0">
                <a:solidFill>
                  <a:srgbClr val="404040"/>
                </a:solidFill>
                <a:latin typeface="Carlito"/>
                <a:cs typeface="Carlito"/>
              </a:rPr>
              <a:t>a </a:t>
            </a:r>
            <a:r>
              <a:rPr lang="en-US" sz="2000" spc="-5" dirty="0">
                <a:solidFill>
                  <a:srgbClr val="404040"/>
                </a:solidFill>
                <a:latin typeface="Carlito"/>
                <a:cs typeface="Carlito"/>
              </a:rPr>
              <a:t>value of </a:t>
            </a:r>
            <a:r>
              <a:rPr lang="en-US" sz="2000" dirty="0">
                <a:solidFill>
                  <a:srgbClr val="404040"/>
                </a:solidFill>
                <a:latin typeface="Carlito"/>
                <a:cs typeface="Carlito"/>
              </a:rPr>
              <a:t>1 </a:t>
            </a:r>
            <a:r>
              <a:rPr lang="en-US" sz="2000" spc="-5" dirty="0">
                <a:solidFill>
                  <a:srgbClr val="404040"/>
                </a:solidFill>
                <a:latin typeface="Carlito"/>
                <a:cs typeface="Carlito"/>
              </a:rPr>
              <a:t>if </a:t>
            </a:r>
            <a:r>
              <a:rPr lang="en-US" sz="2000" dirty="0">
                <a:solidFill>
                  <a:srgbClr val="404040"/>
                </a:solidFill>
                <a:latin typeface="Carlito"/>
                <a:cs typeface="Carlito"/>
              </a:rPr>
              <a:t>‘Mission </a:t>
            </a:r>
            <a:r>
              <a:rPr lang="en-US" sz="2000" spc="-5" dirty="0">
                <a:solidFill>
                  <a:srgbClr val="404040"/>
                </a:solidFill>
                <a:latin typeface="Carlito"/>
                <a:cs typeface="Carlito"/>
              </a:rPr>
              <a:t>Outcome’ is </a:t>
            </a:r>
            <a:r>
              <a:rPr lang="en-US" sz="2000" spc="-30" dirty="0">
                <a:solidFill>
                  <a:srgbClr val="404040"/>
                </a:solidFill>
                <a:latin typeface="Carlito"/>
                <a:cs typeface="Carlito"/>
              </a:rPr>
              <a:t>True </a:t>
            </a:r>
            <a:r>
              <a:rPr lang="en-US" sz="2000" dirty="0">
                <a:solidFill>
                  <a:srgbClr val="404040"/>
                </a:solidFill>
                <a:latin typeface="Carlito"/>
                <a:cs typeface="Carlito"/>
              </a:rPr>
              <a:t>and 0 </a:t>
            </a:r>
            <a:r>
              <a:rPr lang="en-US" sz="2000" spc="-5" dirty="0">
                <a:solidFill>
                  <a:srgbClr val="404040"/>
                </a:solidFill>
                <a:latin typeface="Carlito"/>
                <a:cs typeface="Carlito"/>
              </a:rPr>
              <a:t>otherwise. </a:t>
            </a:r>
          </a:p>
          <a:p>
            <a:pPr marL="16510">
              <a:lnSpc>
                <a:spcPct val="100000"/>
              </a:lnSpc>
              <a:spcBef>
                <a:spcPts val="1275"/>
              </a:spcBef>
            </a:pPr>
            <a:r>
              <a:rPr lang="en-US" sz="2000" u="heavy" spc="-20" dirty="0">
                <a:solidFill>
                  <a:srgbClr val="404040"/>
                </a:solidFill>
                <a:uFill>
                  <a:solidFill>
                    <a:srgbClr val="404040"/>
                  </a:solidFill>
                </a:uFill>
                <a:latin typeface="Carlito"/>
                <a:cs typeface="Carlito"/>
              </a:rPr>
              <a:t>Value </a:t>
            </a:r>
            <a:r>
              <a:rPr lang="en-US" sz="2000" u="heavy" dirty="0">
                <a:solidFill>
                  <a:srgbClr val="404040"/>
                </a:solidFill>
                <a:uFill>
                  <a:solidFill>
                    <a:srgbClr val="404040"/>
                  </a:solidFill>
                </a:uFill>
                <a:latin typeface="Carlito"/>
                <a:cs typeface="Carlito"/>
              </a:rPr>
              <a:t>Mapping:</a:t>
            </a:r>
            <a:r>
              <a:rPr lang="en-US" sz="2000" u="heavy" dirty="0">
                <a:uFill>
                  <a:solidFill>
                    <a:srgbClr val="404040"/>
                  </a:solidFill>
                </a:uFill>
                <a:latin typeface="Carlito"/>
                <a:cs typeface="Carlito"/>
              </a:rPr>
              <a:t> </a:t>
            </a:r>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 –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80" dirty="0">
                <a:solidFill>
                  <a:srgbClr val="404040"/>
                </a:solidFill>
                <a:latin typeface="Carlito"/>
                <a:cs typeface="Carlito"/>
              </a:rPr>
              <a:t> </a:t>
            </a:r>
            <a:r>
              <a:rPr lang="en-US" sz="2000" dirty="0">
                <a:solidFill>
                  <a:srgbClr val="404040"/>
                </a:solidFill>
                <a:latin typeface="Carlito"/>
                <a:cs typeface="Carlito"/>
              </a:rPr>
              <a:t>1</a:t>
            </a:r>
            <a:endParaRPr lang="en-US" sz="2000" dirty="0">
              <a:latin typeface="Carlito"/>
              <a:cs typeface="Carlito"/>
            </a:endParaRPr>
          </a:p>
          <a:p>
            <a:pPr marL="16510">
              <a:lnSpc>
                <a:spcPct val="100000"/>
              </a:lnSpc>
              <a:spcBef>
                <a:spcPts val="1200"/>
              </a:spcBef>
            </a:pPr>
            <a:r>
              <a:rPr lang="en-US" sz="2000" dirty="0">
                <a:solidFill>
                  <a:srgbClr val="404040"/>
                </a:solidFill>
                <a:latin typeface="Carlito"/>
                <a:cs typeface="Carlito"/>
              </a:rPr>
              <a:t>None </a:t>
            </a:r>
            <a:r>
              <a:rPr lang="en-US" sz="2000" dirty="0" err="1">
                <a:solidFill>
                  <a:srgbClr val="404040"/>
                </a:solidFill>
                <a:latin typeface="Carlito"/>
                <a:cs typeface="Carlito"/>
              </a:rPr>
              <a:t>None</a:t>
            </a:r>
            <a:r>
              <a:rPr lang="en-US" sz="2000" dirty="0">
                <a:solidFill>
                  <a:srgbClr val="404040"/>
                </a:solidFill>
                <a:latin typeface="Carlito"/>
                <a:cs typeface="Carlito"/>
              </a:rPr>
              <a:t>, </a:t>
            </a:r>
            <a:r>
              <a:rPr lang="en-US" sz="2000" spc="-15" dirty="0">
                <a:solidFill>
                  <a:srgbClr val="404040"/>
                </a:solidFill>
                <a:latin typeface="Carlito"/>
                <a:cs typeface="Carlito"/>
              </a:rPr>
              <a:t>False </a:t>
            </a:r>
            <a:r>
              <a:rPr lang="en-US" sz="2000" dirty="0">
                <a:solidFill>
                  <a:srgbClr val="404040"/>
                </a:solidFill>
                <a:latin typeface="Carlito"/>
                <a:cs typeface="Carlito"/>
              </a:rPr>
              <a:t>ASDS, None ASDS, </a:t>
            </a:r>
            <a:r>
              <a:rPr lang="en-US" sz="2000" spc="-15" dirty="0">
                <a:solidFill>
                  <a:srgbClr val="404040"/>
                </a:solidFill>
                <a:latin typeface="Carlito"/>
                <a:cs typeface="Carlito"/>
              </a:rPr>
              <a:t>False </a:t>
            </a:r>
            <a:r>
              <a:rPr lang="en-US" sz="2000" dirty="0">
                <a:solidFill>
                  <a:srgbClr val="404040"/>
                </a:solidFill>
                <a:latin typeface="Carlito"/>
                <a:cs typeface="Carlito"/>
              </a:rPr>
              <a:t>Ocean, </a:t>
            </a:r>
            <a:r>
              <a:rPr lang="en-US" sz="2000" spc="-15" dirty="0">
                <a:solidFill>
                  <a:srgbClr val="404040"/>
                </a:solidFill>
                <a:latin typeface="Carlito"/>
                <a:cs typeface="Carlito"/>
              </a:rPr>
              <a:t>False </a:t>
            </a:r>
            <a:r>
              <a:rPr lang="en-US" sz="2000" spc="-10" dirty="0">
                <a:solidFill>
                  <a:srgbClr val="404040"/>
                </a:solidFill>
                <a:latin typeface="Carlito"/>
                <a:cs typeface="Carlito"/>
              </a:rPr>
              <a:t>RTLS </a:t>
            </a:r>
            <a:r>
              <a:rPr lang="en-US" sz="2000" dirty="0">
                <a:solidFill>
                  <a:srgbClr val="404040"/>
                </a:solidFill>
                <a:latin typeface="Carlito"/>
                <a:cs typeface="Carlito"/>
              </a:rPr>
              <a:t>– </a:t>
            </a:r>
            <a:r>
              <a:rPr lang="en-US" sz="2000" spc="-10" dirty="0">
                <a:solidFill>
                  <a:srgbClr val="404040"/>
                </a:solidFill>
                <a:latin typeface="Carlito"/>
                <a:cs typeface="Carlito"/>
              </a:rPr>
              <a:t>set to </a:t>
            </a:r>
            <a:r>
              <a:rPr lang="en-US" sz="2000" spc="-5" dirty="0">
                <a:solidFill>
                  <a:srgbClr val="404040"/>
                </a:solidFill>
                <a:latin typeface="Carlito"/>
                <a:cs typeface="Carlito"/>
              </a:rPr>
              <a:t>-&gt;</a:t>
            </a:r>
            <a:r>
              <a:rPr lang="en-US" sz="2000" spc="-105" dirty="0">
                <a:solidFill>
                  <a:srgbClr val="404040"/>
                </a:solidFill>
                <a:latin typeface="Carlito"/>
                <a:cs typeface="Carlito"/>
              </a:rPr>
              <a:t> </a:t>
            </a:r>
            <a:r>
              <a:rPr lang="en-US" sz="2000" dirty="0">
                <a:solidFill>
                  <a:srgbClr val="404040"/>
                </a:solidFill>
                <a:latin typeface="Carlito"/>
                <a:cs typeface="Carlito"/>
              </a:rPr>
              <a:t>0</a:t>
            </a:r>
            <a:endParaRPr lang="en-US" sz="2000" dirty="0">
              <a:latin typeface="Carlito"/>
              <a:cs typeface="Carlito"/>
            </a:endParaRPr>
          </a:p>
          <a:p>
            <a:pPr marL="3810">
              <a:lnSpc>
                <a:spcPct val="100000"/>
              </a:lnSpc>
              <a:spcBef>
                <a:spcPts val="5"/>
              </a:spcBef>
            </a:pPr>
            <a:endParaRPr lang="en-US" sz="2550" dirty="0">
              <a:latin typeface="Carlito"/>
              <a:cs typeface="Carlito"/>
            </a:endParaRPr>
          </a:p>
          <a:p>
            <a:pPr marL="16510" marR="1900555">
              <a:lnSpc>
                <a:spcPct val="148000"/>
              </a:lnSpc>
            </a:pPr>
            <a:r>
              <a:rPr lang="en-US" sz="2000" u="heavy" spc="-5" dirty="0">
                <a:solidFill>
                  <a:srgbClr val="404040"/>
                </a:solidFill>
                <a:uFill>
                  <a:solidFill>
                    <a:srgbClr val="404040"/>
                  </a:solidFill>
                </a:uFill>
                <a:latin typeface="Carlito"/>
                <a:cs typeface="Carlito"/>
              </a:rPr>
              <a:t>GitHub url: </a:t>
            </a:r>
            <a:r>
              <a:rPr lang="en-US" sz="2000" spc="-5" dirty="0">
                <a:solidFill>
                  <a:srgbClr val="404040"/>
                </a:solidFill>
                <a:latin typeface="Carlito"/>
                <a:cs typeface="Carlito"/>
              </a:rPr>
              <a:t> </a:t>
            </a:r>
            <a:r>
              <a:rPr lang="en-US" sz="2000" u="heavy" spc="-5" dirty="0">
                <a:solidFill>
                  <a:srgbClr val="2996E1"/>
                </a:solidFill>
                <a:uFill>
                  <a:solidFill>
                    <a:srgbClr val="2996E1"/>
                  </a:solidFill>
                </a:uFill>
                <a:latin typeface="Carlito"/>
                <a:cs typeface="Carlito"/>
              </a:rPr>
              <a:t>https://github.com/nitinmadas/SpaceXAnalysis/blob/main/Data%20Wrangling/Spacex-Data%20wrangling.ipynb</a:t>
            </a:r>
            <a:endParaRPr lang="en-US" sz="2000" dirty="0">
              <a:latin typeface="Carlito"/>
              <a:cs typeface="Carlito"/>
            </a:endParaRPr>
          </a:p>
        </p:txBody>
      </p:sp>
    </p:spTree>
    <p:extLst>
      <p:ext uri="{BB962C8B-B14F-4D97-AF65-F5344CB8AC3E}">
        <p14:creationId xmlns:p14="http://schemas.microsoft.com/office/powerpoint/2010/main" val="155790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object 4">
            <a:extLst>
              <a:ext uri="{FF2B5EF4-FFF2-40B4-BE49-F238E27FC236}">
                <a16:creationId xmlns:a16="http://schemas.microsoft.com/office/drawing/2014/main" id="{E230665F-4786-5098-E496-9FA546801A5D}"/>
              </a:ext>
            </a:extLst>
          </p:cNvPr>
          <p:cNvSpPr txBox="1"/>
          <p:nvPr/>
        </p:nvSpPr>
        <p:spPr>
          <a:xfrm>
            <a:off x="1176019" y="1824608"/>
            <a:ext cx="9963150" cy="3300262"/>
          </a:xfrm>
          <a:prstGeom prst="rect">
            <a:avLst/>
          </a:prstGeom>
        </p:spPr>
        <p:txBody>
          <a:bodyPr vert="horz" wrap="square" lIns="0" tIns="42545" rIns="0" bIns="0" rtlCol="0">
            <a:spAutoFit/>
          </a:bodyPr>
          <a:lstStyle/>
          <a:p>
            <a:pPr marL="12700" marR="556260">
              <a:lnSpc>
                <a:spcPts val="2210"/>
              </a:lnSpc>
              <a:spcBef>
                <a:spcPts val="335"/>
              </a:spcBef>
            </a:pPr>
            <a:r>
              <a:rPr sz="2000" spc="-20" dirty="0">
                <a:solidFill>
                  <a:srgbClr val="404040"/>
                </a:solidFill>
                <a:latin typeface="Carlito"/>
                <a:cs typeface="Carlito"/>
              </a:rPr>
              <a:t>Exploratory </a:t>
            </a:r>
            <a:r>
              <a:rPr sz="2000" spc="-25" dirty="0">
                <a:solidFill>
                  <a:srgbClr val="404040"/>
                </a:solidFill>
                <a:latin typeface="Carlito"/>
                <a:cs typeface="Carlito"/>
              </a:rPr>
              <a:t>Data </a:t>
            </a:r>
            <a:r>
              <a:rPr sz="2000" spc="-15" dirty="0">
                <a:solidFill>
                  <a:srgbClr val="404040"/>
                </a:solidFill>
                <a:latin typeface="Carlito"/>
                <a:cs typeface="Carlito"/>
              </a:rPr>
              <a:t>Analysis </a:t>
            </a:r>
            <a:r>
              <a:rPr sz="2000" spc="-20" dirty="0">
                <a:solidFill>
                  <a:srgbClr val="404040"/>
                </a:solidFill>
                <a:latin typeface="Carlito"/>
                <a:cs typeface="Carlito"/>
              </a:rPr>
              <a:t>performed </a:t>
            </a:r>
            <a:r>
              <a:rPr sz="2000" spc="-5" dirty="0">
                <a:solidFill>
                  <a:srgbClr val="404040"/>
                </a:solidFill>
                <a:latin typeface="Carlito"/>
                <a:cs typeface="Carlito"/>
              </a:rPr>
              <a:t>on variables </a:t>
            </a:r>
            <a:r>
              <a:rPr sz="2000" spc="-15" dirty="0">
                <a:solidFill>
                  <a:srgbClr val="404040"/>
                </a:solidFill>
                <a:latin typeface="Carlito"/>
                <a:cs typeface="Carlito"/>
              </a:rPr>
              <a:t>Flight </a:t>
            </a:r>
            <a:r>
              <a:rPr sz="2000" spc="-50" dirty="0">
                <a:solidFill>
                  <a:srgbClr val="404040"/>
                </a:solidFill>
                <a:latin typeface="Carlito"/>
                <a:cs typeface="Carlito"/>
              </a:rPr>
              <a:t>Number,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Class </a:t>
            </a:r>
            <a:r>
              <a:rPr sz="2000" dirty="0">
                <a:solidFill>
                  <a:srgbClr val="404040"/>
                </a:solidFill>
                <a:latin typeface="Carlito"/>
                <a:cs typeface="Carlito"/>
              </a:rPr>
              <a:t>and</a:t>
            </a:r>
            <a:r>
              <a:rPr sz="2000" spc="-45" dirty="0">
                <a:solidFill>
                  <a:srgbClr val="404040"/>
                </a:solidFill>
                <a:latin typeface="Carlito"/>
                <a:cs typeface="Carlito"/>
              </a:rPr>
              <a:t> </a:t>
            </a:r>
            <a:r>
              <a:rPr sz="2000" spc="-130" dirty="0">
                <a:solidFill>
                  <a:srgbClr val="404040"/>
                </a:solidFill>
                <a:latin typeface="Carlito"/>
                <a:cs typeface="Carlito"/>
              </a:rPr>
              <a:t>Year.</a:t>
            </a:r>
            <a:endParaRPr sz="2000" dirty="0">
              <a:latin typeface="Carlito"/>
              <a:cs typeface="Carlito"/>
            </a:endParaRPr>
          </a:p>
          <a:p>
            <a:pPr marL="12700">
              <a:lnSpc>
                <a:spcPct val="100000"/>
              </a:lnSpc>
              <a:spcBef>
                <a:spcPts val="1050"/>
              </a:spcBef>
            </a:pPr>
            <a:r>
              <a:rPr sz="2000" u="heavy" spc="-5" dirty="0">
                <a:solidFill>
                  <a:srgbClr val="404040"/>
                </a:solidFill>
                <a:uFill>
                  <a:solidFill>
                    <a:srgbClr val="404040"/>
                  </a:solidFill>
                </a:uFill>
                <a:latin typeface="Carlito"/>
                <a:cs typeface="Carlito"/>
              </a:rPr>
              <a:t>Plots</a:t>
            </a:r>
            <a:r>
              <a:rPr sz="2000" u="heavy" spc="-5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Used:</a:t>
            </a:r>
            <a:endParaRPr sz="2000" dirty="0">
              <a:latin typeface="Carlito"/>
              <a:cs typeface="Carlito"/>
            </a:endParaRPr>
          </a:p>
          <a:p>
            <a:pPr marL="12700" marR="405765">
              <a:lnSpc>
                <a:spcPts val="2210"/>
              </a:lnSpc>
              <a:spcBef>
                <a:spcPts val="1430"/>
              </a:spcBef>
            </a:pPr>
            <a:r>
              <a:rPr sz="2000" spc="-15"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20" dirty="0">
                <a:solidFill>
                  <a:srgbClr val="404040"/>
                </a:solidFill>
                <a:latin typeface="Carlito"/>
                <a:cs typeface="Carlito"/>
              </a:rPr>
              <a:t>vs. </a:t>
            </a:r>
            <a:r>
              <a:rPr sz="2000" spc="-5" dirty="0">
                <a:solidFill>
                  <a:srgbClr val="404040"/>
                </a:solidFill>
                <a:latin typeface="Carlito"/>
                <a:cs typeface="Carlito"/>
              </a:rPr>
              <a:t>Launch </a:t>
            </a:r>
            <a:r>
              <a:rPr sz="2000" spc="-15" dirty="0">
                <a:solidFill>
                  <a:srgbClr val="404040"/>
                </a:solidFill>
                <a:latin typeface="Carlito"/>
                <a:cs typeface="Carlito"/>
              </a:rPr>
              <a:t>Site,  </a:t>
            </a:r>
            <a:r>
              <a:rPr sz="2000" spc="-5" dirty="0">
                <a:solidFill>
                  <a:srgbClr val="404040"/>
                </a:solidFill>
                <a:latin typeface="Carlito"/>
                <a:cs typeface="Carlito"/>
              </a:rPr>
              <a:t>Orbit </a:t>
            </a:r>
            <a:r>
              <a:rPr sz="2000" spc="-20" dirty="0">
                <a:solidFill>
                  <a:srgbClr val="404040"/>
                </a:solidFill>
                <a:latin typeface="Carlito"/>
                <a:cs typeface="Carlito"/>
              </a:rPr>
              <a:t>vs. </a:t>
            </a:r>
            <a:r>
              <a:rPr sz="2000" dirty="0">
                <a:solidFill>
                  <a:srgbClr val="404040"/>
                </a:solidFill>
                <a:latin typeface="Carlito"/>
                <a:cs typeface="Carlito"/>
              </a:rPr>
              <a:t>Success </a:t>
            </a:r>
            <a:r>
              <a:rPr sz="2000" spc="-20" dirty="0">
                <a:solidFill>
                  <a:srgbClr val="404040"/>
                </a:solidFill>
                <a:latin typeface="Carlito"/>
                <a:cs typeface="Carlito"/>
              </a:rPr>
              <a:t>Rate, </a:t>
            </a:r>
            <a:r>
              <a:rPr sz="2000" spc="-10" dirty="0">
                <a:solidFill>
                  <a:srgbClr val="404040"/>
                </a:solidFill>
                <a:latin typeface="Carlito"/>
                <a:cs typeface="Carlito"/>
              </a:rPr>
              <a:t>Flight </a:t>
            </a:r>
            <a:r>
              <a:rPr sz="2000" dirty="0">
                <a:solidFill>
                  <a:srgbClr val="404040"/>
                </a:solidFill>
                <a:latin typeface="Carlito"/>
                <a:cs typeface="Carlito"/>
              </a:rPr>
              <a:t>Number </a:t>
            </a:r>
            <a:r>
              <a:rPr sz="2000" spc="-20" dirty="0">
                <a:solidFill>
                  <a:srgbClr val="404040"/>
                </a:solidFill>
                <a:latin typeface="Carlito"/>
                <a:cs typeface="Carlito"/>
              </a:rPr>
              <a:t>vs. </a:t>
            </a:r>
            <a:r>
              <a:rPr sz="2000" spc="-5" dirty="0">
                <a:solidFill>
                  <a:srgbClr val="404040"/>
                </a:solidFill>
                <a:latin typeface="Carlito"/>
                <a:cs typeface="Carlito"/>
              </a:rPr>
              <a:t>Orbit, </a:t>
            </a:r>
            <a:r>
              <a:rPr sz="2000" spc="-25" dirty="0">
                <a:solidFill>
                  <a:srgbClr val="404040"/>
                </a:solidFill>
                <a:latin typeface="Carlito"/>
                <a:cs typeface="Carlito"/>
              </a:rPr>
              <a:t>Payload </a:t>
            </a:r>
            <a:r>
              <a:rPr sz="2000" spc="-15" dirty="0">
                <a:solidFill>
                  <a:srgbClr val="404040"/>
                </a:solidFill>
                <a:latin typeface="Carlito"/>
                <a:cs typeface="Carlito"/>
              </a:rPr>
              <a:t>vs </a:t>
            </a:r>
            <a:r>
              <a:rPr sz="2000" spc="-5" dirty="0">
                <a:solidFill>
                  <a:srgbClr val="404040"/>
                </a:solidFill>
                <a:latin typeface="Carlito"/>
                <a:cs typeface="Carlito"/>
              </a:rPr>
              <a:t>Orbit, </a:t>
            </a:r>
            <a:r>
              <a:rPr sz="2000" dirty="0">
                <a:solidFill>
                  <a:srgbClr val="404040"/>
                </a:solidFill>
                <a:latin typeface="Carlito"/>
                <a:cs typeface="Carlito"/>
              </a:rPr>
              <a:t>and Success </a:t>
            </a:r>
            <a:r>
              <a:rPr sz="2000" spc="-60" dirty="0">
                <a:solidFill>
                  <a:srgbClr val="404040"/>
                </a:solidFill>
                <a:latin typeface="Carlito"/>
                <a:cs typeface="Carlito"/>
              </a:rPr>
              <a:t>Yearly</a:t>
            </a:r>
            <a:r>
              <a:rPr sz="2000" spc="70" dirty="0">
                <a:solidFill>
                  <a:srgbClr val="404040"/>
                </a:solidFill>
                <a:latin typeface="Carlito"/>
                <a:cs typeface="Carlito"/>
              </a:rPr>
              <a:t> </a:t>
            </a:r>
            <a:r>
              <a:rPr sz="2000" spc="-60" dirty="0">
                <a:solidFill>
                  <a:srgbClr val="404040"/>
                </a:solidFill>
                <a:latin typeface="Carlito"/>
                <a:cs typeface="Carlito"/>
              </a:rPr>
              <a:t>Trend</a:t>
            </a:r>
            <a:endParaRPr sz="2000" dirty="0">
              <a:latin typeface="Carlito"/>
              <a:cs typeface="Carlito"/>
            </a:endParaRPr>
          </a:p>
          <a:p>
            <a:pPr marL="12700">
              <a:lnSpc>
                <a:spcPts val="2300"/>
              </a:lnSpc>
              <a:spcBef>
                <a:spcPts val="1160"/>
              </a:spcBef>
            </a:pPr>
            <a:r>
              <a:rPr sz="2000" spc="-25" dirty="0">
                <a:solidFill>
                  <a:srgbClr val="404040"/>
                </a:solidFill>
                <a:latin typeface="Carlito"/>
                <a:cs typeface="Carlito"/>
              </a:rPr>
              <a:t>Scatter </a:t>
            </a:r>
            <a:r>
              <a:rPr sz="2000" spc="-5" dirty="0">
                <a:solidFill>
                  <a:srgbClr val="404040"/>
                </a:solidFill>
                <a:latin typeface="Carlito"/>
                <a:cs typeface="Carlito"/>
              </a:rPr>
              <a:t>plots, line </a:t>
            </a:r>
            <a:r>
              <a:rPr sz="2000" dirty="0">
                <a:solidFill>
                  <a:srgbClr val="404040"/>
                </a:solidFill>
                <a:latin typeface="Carlito"/>
                <a:cs typeface="Carlito"/>
              </a:rPr>
              <a:t>charts, and </a:t>
            </a:r>
            <a:r>
              <a:rPr sz="2000" spc="-5" dirty="0">
                <a:solidFill>
                  <a:srgbClr val="404040"/>
                </a:solidFill>
                <a:latin typeface="Carlito"/>
                <a:cs typeface="Carlito"/>
              </a:rPr>
              <a:t>bar plots </a:t>
            </a:r>
            <a:r>
              <a:rPr sz="2000" spc="-20" dirty="0">
                <a:solidFill>
                  <a:srgbClr val="404040"/>
                </a:solidFill>
                <a:latin typeface="Carlito"/>
                <a:cs typeface="Carlito"/>
              </a:rPr>
              <a:t>were </a:t>
            </a:r>
            <a:r>
              <a:rPr sz="2000" spc="-5" dirty="0">
                <a:solidFill>
                  <a:srgbClr val="404040"/>
                </a:solidFill>
                <a:latin typeface="Carlito"/>
                <a:cs typeface="Carlito"/>
              </a:rPr>
              <a:t>used </a:t>
            </a:r>
            <a:r>
              <a:rPr sz="2000" spc="-20" dirty="0">
                <a:solidFill>
                  <a:srgbClr val="404040"/>
                </a:solidFill>
                <a:latin typeface="Carlito"/>
                <a:cs typeface="Carlito"/>
              </a:rPr>
              <a:t>to compare </a:t>
            </a:r>
            <a:r>
              <a:rPr sz="2000" spc="-5" dirty="0">
                <a:solidFill>
                  <a:srgbClr val="404040"/>
                </a:solidFill>
                <a:latin typeface="Carlito"/>
                <a:cs typeface="Carlito"/>
              </a:rPr>
              <a:t>relationships between variables</a:t>
            </a:r>
            <a:r>
              <a:rPr sz="2000" spc="-20" dirty="0">
                <a:solidFill>
                  <a:srgbClr val="404040"/>
                </a:solidFill>
                <a:latin typeface="Carlito"/>
                <a:cs typeface="Carlito"/>
              </a:rPr>
              <a:t> to</a:t>
            </a:r>
            <a:endParaRPr sz="2000" dirty="0">
              <a:latin typeface="Carlito"/>
              <a:cs typeface="Carlito"/>
            </a:endParaRPr>
          </a:p>
          <a:p>
            <a:pPr marL="12700">
              <a:lnSpc>
                <a:spcPts val="2300"/>
              </a:lnSpc>
            </a:pPr>
            <a:r>
              <a:rPr sz="2000" spc="-5" dirty="0">
                <a:solidFill>
                  <a:srgbClr val="404040"/>
                </a:solidFill>
                <a:latin typeface="Carlito"/>
                <a:cs typeface="Carlito"/>
              </a:rPr>
              <a:t>decide if </a:t>
            </a:r>
            <a:r>
              <a:rPr sz="2000" dirty="0">
                <a:solidFill>
                  <a:srgbClr val="404040"/>
                </a:solidFill>
                <a:latin typeface="Carlito"/>
                <a:cs typeface="Carlito"/>
              </a:rPr>
              <a:t>a </a:t>
            </a:r>
            <a:r>
              <a:rPr sz="2000" spc="-10" dirty="0">
                <a:solidFill>
                  <a:srgbClr val="404040"/>
                </a:solidFill>
                <a:latin typeface="Carlito"/>
                <a:cs typeface="Carlito"/>
              </a:rPr>
              <a:t>relationship </a:t>
            </a:r>
            <a:r>
              <a:rPr sz="2000" spc="-25" dirty="0">
                <a:solidFill>
                  <a:srgbClr val="404040"/>
                </a:solidFill>
                <a:latin typeface="Carlito"/>
                <a:cs typeface="Carlito"/>
              </a:rPr>
              <a:t>exists </a:t>
            </a:r>
            <a:r>
              <a:rPr sz="2000" dirty="0">
                <a:solidFill>
                  <a:srgbClr val="404040"/>
                </a:solidFill>
                <a:latin typeface="Carlito"/>
                <a:cs typeface="Carlito"/>
              </a:rPr>
              <a:t>so </a:t>
            </a:r>
            <a:r>
              <a:rPr sz="2000" spc="-5" dirty="0">
                <a:solidFill>
                  <a:srgbClr val="404040"/>
                </a:solidFill>
                <a:latin typeface="Carlito"/>
                <a:cs typeface="Carlito"/>
              </a:rPr>
              <a:t>that they could </a:t>
            </a:r>
            <a:r>
              <a:rPr sz="2000" dirty="0">
                <a:solidFill>
                  <a:srgbClr val="404040"/>
                </a:solidFill>
                <a:latin typeface="Carlito"/>
                <a:cs typeface="Carlito"/>
              </a:rPr>
              <a:t>be </a:t>
            </a:r>
            <a:r>
              <a:rPr sz="2000" spc="-5" dirty="0">
                <a:solidFill>
                  <a:srgbClr val="404040"/>
                </a:solidFill>
                <a:latin typeface="Carlito"/>
                <a:cs typeface="Carlito"/>
              </a:rPr>
              <a:t>used in </a:t>
            </a:r>
            <a:r>
              <a:rPr sz="2000" spc="-10" dirty="0">
                <a:solidFill>
                  <a:srgbClr val="404040"/>
                </a:solidFill>
                <a:latin typeface="Carlito"/>
                <a:cs typeface="Carlito"/>
              </a:rPr>
              <a:t>training </a:t>
            </a:r>
            <a:r>
              <a:rPr sz="2000" dirty="0">
                <a:solidFill>
                  <a:srgbClr val="404040"/>
                </a:solidFill>
                <a:latin typeface="Carlito"/>
                <a:cs typeface="Carlito"/>
              </a:rPr>
              <a:t>the machine </a:t>
            </a:r>
            <a:r>
              <a:rPr sz="2000" spc="-5" dirty="0">
                <a:solidFill>
                  <a:srgbClr val="404040"/>
                </a:solidFill>
                <a:latin typeface="Carlito"/>
                <a:cs typeface="Carlito"/>
              </a:rPr>
              <a:t>learning</a:t>
            </a:r>
            <a:r>
              <a:rPr sz="2000" spc="-45" dirty="0">
                <a:solidFill>
                  <a:srgbClr val="404040"/>
                </a:solidFill>
                <a:latin typeface="Carlito"/>
                <a:cs typeface="Carlito"/>
              </a:rPr>
              <a:t> </a:t>
            </a:r>
            <a:r>
              <a:rPr sz="2000" spc="-5" dirty="0">
                <a:solidFill>
                  <a:srgbClr val="404040"/>
                </a:solidFill>
                <a:latin typeface="Carlito"/>
                <a:cs typeface="Carlito"/>
              </a:rPr>
              <a:t>model</a:t>
            </a:r>
            <a:endParaRPr sz="2000" dirty="0">
              <a:latin typeface="Carlito"/>
              <a:cs typeface="Carlito"/>
            </a:endParaRPr>
          </a:p>
          <a:p>
            <a:pPr marL="12700" marR="5080">
              <a:lnSpc>
                <a:spcPct val="100000"/>
              </a:lnSpc>
              <a:spcBef>
                <a:spcPts val="1105"/>
              </a:spcBef>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 </a:t>
            </a:r>
            <a:r>
              <a:rPr sz="2000" spc="-5" dirty="0">
                <a:solidFill>
                  <a:srgbClr val="404040"/>
                </a:solidFill>
                <a:latin typeface="Carlito"/>
                <a:cs typeface="Carlito"/>
              </a:rPr>
              <a:t> </a:t>
            </a:r>
            <a:r>
              <a:rPr lang="en-IN" sz="2000" u="heavy" spc="-10" dirty="0">
                <a:solidFill>
                  <a:srgbClr val="2996E1"/>
                </a:solidFill>
                <a:uFill>
                  <a:solidFill>
                    <a:srgbClr val="404040"/>
                  </a:solidFill>
                </a:uFill>
                <a:latin typeface="Carlito"/>
                <a:cs typeface="Carlito"/>
              </a:rPr>
              <a:t>https://github.com/nitinmadas/SpaceX-Analysis/blob/main/Data%20Analysis/eda-dataviz.ipynb.jupyterlite.ipynb</a:t>
            </a:r>
            <a:endParaRPr sz="2000" dirty="0">
              <a:latin typeface="Carlito"/>
              <a:cs typeface="Carlito"/>
            </a:endParaRPr>
          </a:p>
        </p:txBody>
      </p:sp>
    </p:spTree>
    <p:extLst>
      <p:ext uri="{BB962C8B-B14F-4D97-AF65-F5344CB8AC3E}">
        <p14:creationId xmlns:p14="http://schemas.microsoft.com/office/powerpoint/2010/main" val="3224397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object 4">
            <a:extLst>
              <a:ext uri="{FF2B5EF4-FFF2-40B4-BE49-F238E27FC236}">
                <a16:creationId xmlns:a16="http://schemas.microsoft.com/office/drawing/2014/main" id="{B28C9131-A879-D581-20A8-F4F2B92AAC0F}"/>
              </a:ext>
            </a:extLst>
          </p:cNvPr>
          <p:cNvSpPr txBox="1"/>
          <p:nvPr/>
        </p:nvSpPr>
        <p:spPr>
          <a:xfrm>
            <a:off x="1176019" y="1622485"/>
            <a:ext cx="9687560" cy="3434530"/>
          </a:xfrm>
          <a:prstGeom prst="rect">
            <a:avLst/>
          </a:prstGeom>
        </p:spPr>
        <p:txBody>
          <a:bodyPr vert="horz" wrap="square" lIns="0" tIns="162560" rIns="0" bIns="0" rtlCol="0">
            <a:spAutoFit/>
          </a:bodyPr>
          <a:lstStyle/>
          <a:p>
            <a:pPr marL="12700">
              <a:lnSpc>
                <a:spcPct val="100000"/>
              </a:lnSpc>
              <a:spcBef>
                <a:spcPts val="1175"/>
              </a:spcBef>
            </a:pPr>
            <a:r>
              <a:rPr lang="en-US" sz="2000" spc="-5" dirty="0">
                <a:solidFill>
                  <a:srgbClr val="404040"/>
                </a:solidFill>
                <a:latin typeface="Carlito"/>
                <a:cs typeface="Carlito"/>
              </a:rPr>
              <a:t>Queried using SQL </a:t>
            </a:r>
            <a:r>
              <a:rPr lang="en-US" sz="2000" dirty="0">
                <a:solidFill>
                  <a:srgbClr val="404040"/>
                </a:solidFill>
                <a:latin typeface="Carlito"/>
                <a:cs typeface="Carlito"/>
              </a:rPr>
              <a:t>Python</a:t>
            </a:r>
            <a:r>
              <a:rPr lang="en-US" sz="2000" spc="-100" dirty="0">
                <a:solidFill>
                  <a:srgbClr val="404040"/>
                </a:solidFill>
                <a:latin typeface="Carlito"/>
                <a:cs typeface="Carlito"/>
              </a:rPr>
              <a:t> </a:t>
            </a:r>
            <a:r>
              <a:rPr lang="en-US" sz="2000" spc="-25" dirty="0">
                <a:solidFill>
                  <a:srgbClr val="404040"/>
                </a:solidFill>
                <a:latin typeface="Carlito"/>
                <a:cs typeface="Carlito"/>
              </a:rPr>
              <a:t>integration.</a:t>
            </a:r>
            <a:endParaRPr lang="en-US" sz="2000" dirty="0">
              <a:latin typeface="Carlito"/>
              <a:cs typeface="Carlito"/>
            </a:endParaRPr>
          </a:p>
          <a:p>
            <a:pPr marL="12700">
              <a:lnSpc>
                <a:spcPct val="100000"/>
              </a:lnSpc>
              <a:spcBef>
                <a:spcPts val="1560"/>
              </a:spcBef>
            </a:pPr>
            <a:r>
              <a:rPr sz="2000" spc="-5" dirty="0">
                <a:solidFill>
                  <a:srgbClr val="404040"/>
                </a:solidFill>
                <a:latin typeface="Carlito"/>
                <a:cs typeface="Carlito"/>
              </a:rPr>
              <a:t>Queries </a:t>
            </a:r>
            <a:r>
              <a:rPr sz="2000" spc="-20" dirty="0">
                <a:solidFill>
                  <a:srgbClr val="404040"/>
                </a:solidFill>
                <a:latin typeface="Carlito"/>
                <a:cs typeface="Carlito"/>
              </a:rPr>
              <a:t>were </a:t>
            </a:r>
            <a:r>
              <a:rPr sz="2000" dirty="0">
                <a:solidFill>
                  <a:srgbClr val="404040"/>
                </a:solidFill>
                <a:latin typeface="Carlito"/>
                <a:cs typeface="Carlito"/>
              </a:rPr>
              <a:t>made </a:t>
            </a:r>
            <a:r>
              <a:rPr sz="2000" spc="-20" dirty="0">
                <a:solidFill>
                  <a:srgbClr val="404040"/>
                </a:solidFill>
                <a:latin typeface="Carlito"/>
                <a:cs typeface="Carlito"/>
              </a:rPr>
              <a:t>to </a:t>
            </a:r>
            <a:r>
              <a:rPr sz="2000" spc="-10" dirty="0">
                <a:solidFill>
                  <a:srgbClr val="404040"/>
                </a:solidFill>
                <a:latin typeface="Carlito"/>
                <a:cs typeface="Carlito"/>
              </a:rPr>
              <a:t>get </a:t>
            </a:r>
            <a:r>
              <a:rPr sz="2000" dirty="0">
                <a:solidFill>
                  <a:srgbClr val="404040"/>
                </a:solidFill>
                <a:latin typeface="Carlito"/>
                <a:cs typeface="Carlito"/>
              </a:rPr>
              <a:t>a </a:t>
            </a:r>
            <a:r>
              <a:rPr sz="2000" spc="-25" dirty="0">
                <a:solidFill>
                  <a:srgbClr val="404040"/>
                </a:solidFill>
                <a:latin typeface="Carlito"/>
                <a:cs typeface="Carlito"/>
              </a:rPr>
              <a:t>better </a:t>
            </a:r>
            <a:r>
              <a:rPr sz="2000" spc="-20" dirty="0">
                <a:solidFill>
                  <a:srgbClr val="404040"/>
                </a:solidFill>
                <a:latin typeface="Carlito"/>
                <a:cs typeface="Carlito"/>
              </a:rPr>
              <a:t>understanding </a:t>
            </a:r>
            <a:r>
              <a:rPr sz="2000" spc="-5" dirty="0">
                <a:solidFill>
                  <a:srgbClr val="404040"/>
                </a:solidFill>
                <a:latin typeface="Carlito"/>
                <a:cs typeface="Carlito"/>
              </a:rPr>
              <a:t>of </a:t>
            </a:r>
            <a:r>
              <a:rPr sz="2000" dirty="0">
                <a:solidFill>
                  <a:srgbClr val="404040"/>
                </a:solidFill>
                <a:latin typeface="Carlito"/>
                <a:cs typeface="Carlito"/>
              </a:rPr>
              <a:t>the</a:t>
            </a:r>
            <a:r>
              <a:rPr sz="2000" spc="25" dirty="0">
                <a:solidFill>
                  <a:srgbClr val="404040"/>
                </a:solidFill>
                <a:latin typeface="Carlito"/>
                <a:cs typeface="Carlito"/>
              </a:rPr>
              <a:t> </a:t>
            </a:r>
            <a:r>
              <a:rPr sz="2000" spc="-20" dirty="0">
                <a:solidFill>
                  <a:srgbClr val="404040"/>
                </a:solidFill>
                <a:latin typeface="Carlito"/>
                <a:cs typeface="Carlito"/>
              </a:rPr>
              <a:t>dataset.</a:t>
            </a:r>
            <a:endParaRPr sz="2000" dirty="0">
              <a:latin typeface="Carlito"/>
              <a:cs typeface="Carlito"/>
            </a:endParaRPr>
          </a:p>
          <a:p>
            <a:pPr marL="12700" marR="434975">
              <a:lnSpc>
                <a:spcPts val="2200"/>
              </a:lnSpc>
              <a:spcBef>
                <a:spcPts val="1440"/>
              </a:spcBef>
            </a:pPr>
            <a:r>
              <a:rPr sz="2000" spc="-5" dirty="0">
                <a:solidFill>
                  <a:srgbClr val="404040"/>
                </a:solidFill>
                <a:latin typeface="Carlito"/>
                <a:cs typeface="Carlito"/>
              </a:rPr>
              <a:t>Queried </a:t>
            </a:r>
            <a:r>
              <a:rPr sz="2000" spc="-20" dirty="0">
                <a:solidFill>
                  <a:srgbClr val="404040"/>
                </a:solidFill>
                <a:latin typeface="Carlito"/>
                <a:cs typeface="Carlito"/>
              </a:rPr>
              <a:t>information </a:t>
            </a:r>
            <a:r>
              <a:rPr sz="2000" dirty="0">
                <a:solidFill>
                  <a:srgbClr val="404040"/>
                </a:solidFill>
                <a:latin typeface="Carlito"/>
                <a:cs typeface="Carlito"/>
              </a:rPr>
              <a:t>about launch </a:t>
            </a:r>
            <a:r>
              <a:rPr sz="2000" spc="-20" dirty="0">
                <a:solidFill>
                  <a:srgbClr val="404040"/>
                </a:solidFill>
                <a:latin typeface="Carlito"/>
                <a:cs typeface="Carlito"/>
              </a:rPr>
              <a:t>site </a:t>
            </a:r>
            <a:r>
              <a:rPr sz="2000" spc="-5" dirty="0">
                <a:solidFill>
                  <a:srgbClr val="404040"/>
                </a:solidFill>
                <a:latin typeface="Carlito"/>
                <a:cs typeface="Carlito"/>
              </a:rPr>
              <a:t>names, mission </a:t>
            </a:r>
            <a:r>
              <a:rPr sz="2000" spc="-20" dirty="0">
                <a:solidFill>
                  <a:srgbClr val="404040"/>
                </a:solidFill>
                <a:latin typeface="Carlito"/>
                <a:cs typeface="Carlito"/>
              </a:rPr>
              <a:t>outcomes, various pay </a:t>
            </a:r>
            <a:r>
              <a:rPr sz="2000" dirty="0">
                <a:solidFill>
                  <a:srgbClr val="404040"/>
                </a:solidFill>
                <a:latin typeface="Carlito"/>
                <a:cs typeface="Carlito"/>
              </a:rPr>
              <a:t>load </a:t>
            </a:r>
            <a:r>
              <a:rPr sz="2000" spc="-25" dirty="0">
                <a:solidFill>
                  <a:srgbClr val="404040"/>
                </a:solidFill>
                <a:latin typeface="Carlito"/>
                <a:cs typeface="Carlito"/>
              </a:rPr>
              <a:t>sizes </a:t>
            </a:r>
            <a:r>
              <a:rPr sz="2000" spc="-5" dirty="0">
                <a:solidFill>
                  <a:srgbClr val="404040"/>
                </a:solidFill>
                <a:latin typeface="Carlito"/>
                <a:cs typeface="Carlito"/>
              </a:rPr>
              <a:t>of  </a:t>
            </a:r>
            <a:r>
              <a:rPr sz="2000" spc="-25" dirty="0">
                <a:solidFill>
                  <a:srgbClr val="404040"/>
                </a:solidFill>
                <a:latin typeface="Carlito"/>
                <a:cs typeface="Carlito"/>
              </a:rPr>
              <a:t>customers </a:t>
            </a:r>
            <a:r>
              <a:rPr sz="2000" dirty="0">
                <a:solidFill>
                  <a:srgbClr val="404040"/>
                </a:solidFill>
                <a:latin typeface="Carlito"/>
                <a:cs typeface="Carlito"/>
              </a:rPr>
              <a:t>and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dirty="0">
                <a:solidFill>
                  <a:srgbClr val="404040"/>
                </a:solidFill>
                <a:latin typeface="Carlito"/>
                <a:cs typeface="Carlito"/>
              </a:rPr>
              <a:t>and landing</a:t>
            </a:r>
            <a:r>
              <a:rPr sz="2000" spc="5" dirty="0">
                <a:solidFill>
                  <a:srgbClr val="404040"/>
                </a:solidFill>
                <a:latin typeface="Carlito"/>
                <a:cs typeface="Carlito"/>
              </a:rPr>
              <a:t> </a:t>
            </a:r>
            <a:r>
              <a:rPr sz="2000" spc="-15" dirty="0">
                <a:solidFill>
                  <a:srgbClr val="404040"/>
                </a:solidFill>
                <a:latin typeface="Carlito"/>
                <a:cs typeface="Carlito"/>
              </a:rPr>
              <a:t>outcomes</a:t>
            </a:r>
            <a:endParaRPr sz="2000" dirty="0">
              <a:latin typeface="Carlito"/>
              <a:cs typeface="Carlito"/>
            </a:endParaRPr>
          </a:p>
          <a:p>
            <a:pPr>
              <a:lnSpc>
                <a:spcPct val="100000"/>
              </a:lnSpc>
              <a:spcBef>
                <a:spcPts val="30"/>
              </a:spcBef>
            </a:pPr>
            <a:endParaRPr sz="2450" dirty="0">
              <a:latin typeface="Carlito"/>
              <a:cs typeface="Carlito"/>
            </a:endParaRPr>
          </a:p>
          <a:p>
            <a:pPr marL="12700" marR="5080">
              <a:lnSpc>
                <a:spcPct val="149000"/>
              </a:lnSpc>
            </a:pPr>
            <a:r>
              <a:rPr sz="2000" u="heavy" dirty="0">
                <a:solidFill>
                  <a:srgbClr val="404040"/>
                </a:solidFill>
                <a:uFill>
                  <a:solidFill>
                    <a:srgbClr val="404040"/>
                  </a:solidFill>
                </a:uFill>
                <a:latin typeface="Carlito"/>
                <a:cs typeface="Carlito"/>
              </a:rPr>
              <a:t>GitHub </a:t>
            </a:r>
            <a:r>
              <a:rPr sz="2000" u="heavy" spc="-5" dirty="0">
                <a:solidFill>
                  <a:srgbClr val="404040"/>
                </a:solidFill>
                <a:uFill>
                  <a:solidFill>
                    <a:srgbClr val="404040"/>
                  </a:solidFill>
                </a:uFill>
                <a:latin typeface="Carlito"/>
                <a:cs typeface="Carlito"/>
              </a:rPr>
              <a:t>url: </a:t>
            </a:r>
            <a:r>
              <a:rPr sz="2000" spc="-5" dirty="0">
                <a:solidFill>
                  <a:srgbClr val="404040"/>
                </a:solidFill>
                <a:latin typeface="Carlito"/>
                <a:cs typeface="Carlito"/>
              </a:rPr>
              <a:t> </a:t>
            </a:r>
            <a:endParaRPr lang="en-US" sz="2000" spc="-5" dirty="0">
              <a:solidFill>
                <a:srgbClr val="404040"/>
              </a:solidFill>
              <a:latin typeface="Carlito"/>
              <a:cs typeface="Carlito"/>
            </a:endParaRPr>
          </a:p>
          <a:p>
            <a:pPr marL="12700" marR="5080">
              <a:lnSpc>
                <a:spcPct val="149000"/>
              </a:lnSpc>
            </a:pPr>
            <a:r>
              <a:rPr lang="en-IN" sz="2000" u="heavy" spc="-5" dirty="0">
                <a:solidFill>
                  <a:srgbClr val="2996E1"/>
                </a:solidFill>
                <a:uFill>
                  <a:solidFill>
                    <a:srgbClr val="2996E1"/>
                  </a:solidFill>
                </a:uFill>
                <a:latin typeface="Carlito"/>
                <a:cs typeface="Carlito"/>
              </a:rPr>
              <a:t>https://github.com/nitinmadas/SpaceX-Analysis/blob/main/Data%20Analysis/eda-sql-coursera_sqllite.ipynb</a:t>
            </a:r>
            <a:endParaRPr sz="2000" dirty="0">
              <a:latin typeface="Carlito"/>
              <a:cs typeface="Carlito"/>
            </a:endParaRPr>
          </a:p>
        </p:txBody>
      </p:sp>
    </p:spTree>
    <p:extLst>
      <p:ext uri="{BB962C8B-B14F-4D97-AF65-F5344CB8AC3E}">
        <p14:creationId xmlns:p14="http://schemas.microsoft.com/office/powerpoint/2010/main" val="101513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object 4">
            <a:extLst>
              <a:ext uri="{FF2B5EF4-FFF2-40B4-BE49-F238E27FC236}">
                <a16:creationId xmlns:a16="http://schemas.microsoft.com/office/drawing/2014/main" id="{44C41D88-DD41-2006-489F-507346979FE5}"/>
              </a:ext>
            </a:extLst>
          </p:cNvPr>
          <p:cNvSpPr txBox="1"/>
          <p:nvPr/>
        </p:nvSpPr>
        <p:spPr>
          <a:xfrm>
            <a:off x="1176019" y="1824608"/>
            <a:ext cx="9765665" cy="2851422"/>
          </a:xfrm>
          <a:prstGeom prst="rect">
            <a:avLst/>
          </a:prstGeom>
        </p:spPr>
        <p:txBody>
          <a:bodyPr vert="horz" wrap="square" lIns="0" tIns="42545" rIns="0" bIns="0" rtlCol="0">
            <a:spAutoFit/>
          </a:bodyPr>
          <a:lstStyle/>
          <a:p>
            <a:pPr marL="12700" marR="5080">
              <a:lnSpc>
                <a:spcPts val="2210"/>
              </a:lnSpc>
              <a:spcBef>
                <a:spcPts val="335"/>
              </a:spcBef>
            </a:pPr>
            <a:r>
              <a:rPr sz="2000" spc="-15" dirty="0">
                <a:solidFill>
                  <a:srgbClr val="404040"/>
                </a:solidFill>
                <a:latin typeface="Carlito"/>
                <a:cs typeface="Carlito"/>
              </a:rPr>
              <a:t>Folium </a:t>
            </a:r>
            <a:r>
              <a:rPr sz="2000" spc="-5" dirty="0">
                <a:solidFill>
                  <a:srgbClr val="404040"/>
                </a:solidFill>
                <a:latin typeface="Carlito"/>
                <a:cs typeface="Carlito"/>
              </a:rPr>
              <a:t>maps mark Launch Sites, successful </a:t>
            </a:r>
            <a:r>
              <a:rPr sz="2000" dirty="0">
                <a:solidFill>
                  <a:srgbClr val="404040"/>
                </a:solidFill>
                <a:latin typeface="Carlito"/>
                <a:cs typeface="Carlito"/>
              </a:rPr>
              <a:t>and </a:t>
            </a:r>
            <a:r>
              <a:rPr sz="2000" spc="-5" dirty="0">
                <a:solidFill>
                  <a:srgbClr val="404040"/>
                </a:solidFill>
                <a:latin typeface="Carlito"/>
                <a:cs typeface="Carlito"/>
              </a:rPr>
              <a:t>unsuccessful </a:t>
            </a:r>
            <a:r>
              <a:rPr sz="2000" dirty="0">
                <a:solidFill>
                  <a:srgbClr val="404040"/>
                </a:solidFill>
                <a:latin typeface="Carlito"/>
                <a:cs typeface="Carlito"/>
              </a:rPr>
              <a:t>landings, and a </a:t>
            </a:r>
            <a:r>
              <a:rPr sz="2000" spc="-25" dirty="0">
                <a:solidFill>
                  <a:srgbClr val="404040"/>
                </a:solidFill>
                <a:latin typeface="Carlito"/>
                <a:cs typeface="Carlito"/>
              </a:rPr>
              <a:t>proximity example  </a:t>
            </a:r>
            <a:r>
              <a:rPr sz="2000" spc="-20" dirty="0">
                <a:solidFill>
                  <a:srgbClr val="404040"/>
                </a:solidFill>
                <a:latin typeface="Carlito"/>
                <a:cs typeface="Carlito"/>
              </a:rPr>
              <a:t>to </a:t>
            </a:r>
            <a:r>
              <a:rPr sz="2000" spc="-40" dirty="0">
                <a:solidFill>
                  <a:srgbClr val="404040"/>
                </a:solidFill>
                <a:latin typeface="Carlito"/>
                <a:cs typeface="Carlito"/>
              </a:rPr>
              <a:t>key </a:t>
            </a:r>
            <a:r>
              <a:rPr sz="2000" spc="-5" dirty="0">
                <a:solidFill>
                  <a:srgbClr val="404040"/>
                </a:solidFill>
                <a:latin typeface="Carlito"/>
                <a:cs typeface="Carlito"/>
              </a:rPr>
              <a:t>locations: </a:t>
            </a:r>
            <a:r>
              <a:rPr sz="2000" spc="-60" dirty="0">
                <a:solidFill>
                  <a:srgbClr val="404040"/>
                </a:solidFill>
                <a:latin typeface="Carlito"/>
                <a:cs typeface="Carlito"/>
              </a:rPr>
              <a:t>Railway, Highway, </a:t>
            </a:r>
            <a:r>
              <a:rPr sz="2000" spc="-20" dirty="0">
                <a:solidFill>
                  <a:srgbClr val="404040"/>
                </a:solidFill>
                <a:latin typeface="Carlito"/>
                <a:cs typeface="Carlito"/>
              </a:rPr>
              <a:t>Coast, </a:t>
            </a:r>
            <a:r>
              <a:rPr sz="2000" dirty="0">
                <a:solidFill>
                  <a:srgbClr val="404040"/>
                </a:solidFill>
                <a:latin typeface="Carlito"/>
                <a:cs typeface="Carlito"/>
              </a:rPr>
              <a:t>and</a:t>
            </a:r>
            <a:r>
              <a:rPr sz="2000" spc="35" dirty="0">
                <a:solidFill>
                  <a:srgbClr val="404040"/>
                </a:solidFill>
                <a:latin typeface="Carlito"/>
                <a:cs typeface="Carlito"/>
              </a:rPr>
              <a:t> </a:t>
            </a:r>
            <a:r>
              <a:rPr sz="2000" spc="-60" dirty="0">
                <a:solidFill>
                  <a:srgbClr val="404040"/>
                </a:solidFill>
                <a:latin typeface="Carlito"/>
                <a:cs typeface="Carlito"/>
              </a:rPr>
              <a:t>City.</a:t>
            </a:r>
            <a:endParaRPr sz="2000" dirty="0">
              <a:latin typeface="Carlito"/>
              <a:cs typeface="Carlito"/>
            </a:endParaRPr>
          </a:p>
          <a:p>
            <a:pPr marL="12700" marR="311150">
              <a:lnSpc>
                <a:spcPts val="2300"/>
              </a:lnSpc>
              <a:spcBef>
                <a:spcPts val="1115"/>
              </a:spcBef>
            </a:pPr>
            <a:r>
              <a:rPr sz="2000" spc="-5" dirty="0">
                <a:solidFill>
                  <a:srgbClr val="404040"/>
                </a:solidFill>
                <a:latin typeface="Carlito"/>
                <a:cs typeface="Carlito"/>
              </a:rPr>
              <a:t>This </a:t>
            </a:r>
            <a:r>
              <a:rPr sz="2000" spc="-15" dirty="0">
                <a:solidFill>
                  <a:srgbClr val="404040"/>
                </a:solidFill>
                <a:latin typeface="Carlito"/>
                <a:cs typeface="Carlito"/>
              </a:rPr>
              <a:t>allows </a:t>
            </a:r>
            <a:r>
              <a:rPr sz="2000" spc="-5" dirty="0">
                <a:solidFill>
                  <a:srgbClr val="404040"/>
                </a:solidFill>
                <a:latin typeface="Carlito"/>
                <a:cs typeface="Carlito"/>
              </a:rPr>
              <a:t>us </a:t>
            </a:r>
            <a:r>
              <a:rPr sz="2000" spc="-20" dirty="0">
                <a:solidFill>
                  <a:srgbClr val="404040"/>
                </a:solidFill>
                <a:latin typeface="Carlito"/>
                <a:cs typeface="Carlito"/>
              </a:rPr>
              <a:t>to understand why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25" dirty="0">
                <a:solidFill>
                  <a:srgbClr val="404040"/>
                </a:solidFill>
                <a:latin typeface="Carlito"/>
                <a:cs typeface="Carlito"/>
              </a:rPr>
              <a:t>may </a:t>
            </a:r>
            <a:r>
              <a:rPr sz="2000" dirty="0">
                <a:solidFill>
                  <a:srgbClr val="404040"/>
                </a:solidFill>
                <a:latin typeface="Carlito"/>
                <a:cs typeface="Carlito"/>
              </a:rPr>
              <a:t>be </a:t>
            </a:r>
            <a:r>
              <a:rPr sz="2000" spc="-20" dirty="0">
                <a:solidFill>
                  <a:srgbClr val="404040"/>
                </a:solidFill>
                <a:latin typeface="Carlito"/>
                <a:cs typeface="Carlito"/>
              </a:rPr>
              <a:t>located </a:t>
            </a:r>
            <a:r>
              <a:rPr sz="2000" spc="-5" dirty="0">
                <a:solidFill>
                  <a:srgbClr val="404040"/>
                </a:solidFill>
                <a:latin typeface="Carlito"/>
                <a:cs typeface="Carlito"/>
              </a:rPr>
              <a:t>where they </a:t>
            </a:r>
            <a:r>
              <a:rPr sz="2000" spc="-20" dirty="0">
                <a:solidFill>
                  <a:srgbClr val="404040"/>
                </a:solidFill>
                <a:latin typeface="Carlito"/>
                <a:cs typeface="Carlito"/>
              </a:rPr>
              <a:t>are. </a:t>
            </a:r>
            <a:r>
              <a:rPr sz="2000" dirty="0">
                <a:solidFill>
                  <a:srgbClr val="404040"/>
                </a:solidFill>
                <a:latin typeface="Carlito"/>
                <a:cs typeface="Carlito"/>
              </a:rPr>
              <a:t>Also </a:t>
            </a:r>
            <a:r>
              <a:rPr sz="2000" spc="-20" dirty="0">
                <a:solidFill>
                  <a:srgbClr val="404040"/>
                </a:solidFill>
                <a:latin typeface="Carlito"/>
                <a:cs typeface="Carlito"/>
              </a:rPr>
              <a:t>visualizes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25" dirty="0">
                <a:solidFill>
                  <a:srgbClr val="404040"/>
                </a:solidFill>
                <a:latin typeface="Carlito"/>
                <a:cs typeface="Carlito"/>
              </a:rPr>
              <a:t>relative </a:t>
            </a:r>
            <a:r>
              <a:rPr sz="2000" spc="-20" dirty="0">
                <a:solidFill>
                  <a:srgbClr val="404040"/>
                </a:solidFill>
                <a:latin typeface="Carlito"/>
                <a:cs typeface="Carlito"/>
              </a:rPr>
              <a:t>to</a:t>
            </a:r>
            <a:r>
              <a:rPr sz="2000" spc="-25" dirty="0">
                <a:solidFill>
                  <a:srgbClr val="404040"/>
                </a:solidFill>
                <a:latin typeface="Carlito"/>
                <a:cs typeface="Carlito"/>
              </a:rPr>
              <a:t> </a:t>
            </a:r>
            <a:r>
              <a:rPr sz="2000" spc="-5" dirty="0">
                <a:solidFill>
                  <a:srgbClr val="404040"/>
                </a:solidFill>
                <a:latin typeface="Carlito"/>
                <a:cs typeface="Carlito"/>
              </a:rPr>
              <a:t>location.</a:t>
            </a:r>
            <a:endParaRPr sz="2000" dirty="0">
              <a:latin typeface="Carlito"/>
              <a:cs typeface="Carlito"/>
            </a:endParaRPr>
          </a:p>
          <a:p>
            <a:pPr marL="12700">
              <a:lnSpc>
                <a:spcPct val="100000"/>
              </a:lnSpc>
              <a:spcBef>
                <a:spcPts val="1070"/>
              </a:spcBef>
            </a:pPr>
            <a:r>
              <a:rPr sz="2000" u="heavy" dirty="0">
                <a:solidFill>
                  <a:srgbClr val="404040"/>
                </a:solidFill>
                <a:uFill>
                  <a:solidFill>
                    <a:srgbClr val="404040"/>
                  </a:solidFill>
                </a:uFill>
                <a:latin typeface="Carlito"/>
                <a:cs typeface="Carlito"/>
              </a:rPr>
              <a:t>GitHub</a:t>
            </a:r>
            <a:r>
              <a:rPr sz="2000" u="heavy" spc="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endParaRPr lang="en-US" sz="2000" u="heavy" spc="-5" dirty="0">
              <a:solidFill>
                <a:srgbClr val="404040"/>
              </a:solidFill>
              <a:uFill>
                <a:solidFill>
                  <a:srgbClr val="404040"/>
                </a:solidFill>
              </a:uFill>
              <a:latin typeface="Carlito"/>
              <a:cs typeface="Carlito"/>
            </a:endParaRPr>
          </a:p>
          <a:p>
            <a:pPr marL="12700">
              <a:lnSpc>
                <a:spcPct val="100000"/>
              </a:lnSpc>
              <a:spcBef>
                <a:spcPts val="1070"/>
              </a:spcBef>
            </a:pPr>
            <a:r>
              <a:rPr lang="en-IN" sz="2000" u="heavy" spc="-5" dirty="0">
                <a:solidFill>
                  <a:srgbClr val="404040"/>
                </a:solidFill>
                <a:uFill>
                  <a:solidFill>
                    <a:srgbClr val="404040"/>
                  </a:solidFill>
                </a:uFill>
                <a:latin typeface="Carlito"/>
                <a:cs typeface="Carlito"/>
              </a:rPr>
              <a:t>https://github.com/nitinmadas/SpaceX-Analysis/blob/main/Dashboard%20and%20Visuals/Interactive%20Visual%20Analytics%20with%20Folium.ipynb</a:t>
            </a:r>
            <a:endParaRPr sz="2000" dirty="0">
              <a:latin typeface="Carlito"/>
              <a:cs typeface="Carlito"/>
            </a:endParaRPr>
          </a:p>
        </p:txBody>
      </p:sp>
    </p:spTree>
    <p:extLst>
      <p:ext uri="{BB962C8B-B14F-4D97-AF65-F5344CB8AC3E}">
        <p14:creationId xmlns:p14="http://schemas.microsoft.com/office/powerpoint/2010/main" val="1423750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object 4">
            <a:extLst>
              <a:ext uri="{FF2B5EF4-FFF2-40B4-BE49-F238E27FC236}">
                <a16:creationId xmlns:a16="http://schemas.microsoft.com/office/drawing/2014/main" id="{560C0DBF-87C3-A6CD-8165-0CC905AEB19C}"/>
              </a:ext>
            </a:extLst>
          </p:cNvPr>
          <p:cNvSpPr txBox="1"/>
          <p:nvPr/>
        </p:nvSpPr>
        <p:spPr>
          <a:xfrm>
            <a:off x="960475" y="1676247"/>
            <a:ext cx="10831032" cy="3898503"/>
          </a:xfrm>
          <a:prstGeom prst="rect">
            <a:avLst/>
          </a:prstGeom>
        </p:spPr>
        <p:txBody>
          <a:bodyPr vert="horz" wrap="square" lIns="0" tIns="152400" rIns="0" bIns="0" rtlCol="0">
            <a:spAutoFit/>
          </a:bodyPr>
          <a:lstStyle/>
          <a:p>
            <a:pPr marL="12700">
              <a:lnSpc>
                <a:spcPct val="100000"/>
              </a:lnSpc>
              <a:spcBef>
                <a:spcPts val="1200"/>
              </a:spcBef>
            </a:pPr>
            <a:r>
              <a:rPr sz="2000" spc="-10" dirty="0">
                <a:solidFill>
                  <a:srgbClr val="404040"/>
                </a:solidFill>
                <a:latin typeface="Carlito"/>
                <a:cs typeface="Carlito"/>
              </a:rPr>
              <a:t>Dashboard </a:t>
            </a:r>
            <a:r>
              <a:rPr sz="2000" dirty="0">
                <a:solidFill>
                  <a:srgbClr val="404040"/>
                </a:solidFill>
                <a:latin typeface="Carlito"/>
                <a:cs typeface="Carlito"/>
              </a:rPr>
              <a:t>includes a </a:t>
            </a:r>
            <a:r>
              <a:rPr sz="2000" spc="-5" dirty="0">
                <a:solidFill>
                  <a:srgbClr val="404040"/>
                </a:solidFill>
                <a:latin typeface="Carlito"/>
                <a:cs typeface="Carlito"/>
              </a:rPr>
              <a:t>pie </a:t>
            </a:r>
            <a:r>
              <a:rPr sz="2000" dirty="0">
                <a:solidFill>
                  <a:srgbClr val="404040"/>
                </a:solidFill>
                <a:latin typeface="Carlito"/>
                <a:cs typeface="Carlito"/>
              </a:rPr>
              <a:t>chart and a </a:t>
            </a:r>
            <a:r>
              <a:rPr sz="2000" spc="-25" dirty="0">
                <a:solidFill>
                  <a:srgbClr val="404040"/>
                </a:solidFill>
                <a:latin typeface="Carlito"/>
                <a:cs typeface="Carlito"/>
              </a:rPr>
              <a:t>scatter</a:t>
            </a:r>
            <a:r>
              <a:rPr sz="2000" spc="-135" dirty="0">
                <a:solidFill>
                  <a:srgbClr val="404040"/>
                </a:solidFill>
                <a:latin typeface="Carlito"/>
                <a:cs typeface="Carlito"/>
              </a:rPr>
              <a:t> </a:t>
            </a:r>
            <a:r>
              <a:rPr sz="2000" spc="-5" dirty="0">
                <a:solidFill>
                  <a:srgbClr val="404040"/>
                </a:solidFill>
                <a:latin typeface="Carlito"/>
                <a:cs typeface="Carlito"/>
              </a:rPr>
              <a:t>plot.</a:t>
            </a:r>
            <a:endParaRPr sz="2000" dirty="0">
              <a:latin typeface="Carlito"/>
              <a:cs typeface="Carlito"/>
            </a:endParaRPr>
          </a:p>
          <a:p>
            <a:pPr marL="12700" marR="84455">
              <a:lnSpc>
                <a:spcPts val="2290"/>
              </a:lnSpc>
              <a:spcBef>
                <a:spcPts val="1275"/>
              </a:spcBef>
            </a:pPr>
            <a:r>
              <a:rPr sz="2000" spc="-5" dirty="0">
                <a:solidFill>
                  <a:srgbClr val="404040"/>
                </a:solidFill>
                <a:latin typeface="Carlito"/>
                <a:cs typeface="Carlito"/>
              </a:rPr>
              <a:t>Pie </a:t>
            </a:r>
            <a:r>
              <a:rPr sz="2000" dirty="0">
                <a:solidFill>
                  <a:srgbClr val="404040"/>
                </a:solidFill>
                <a:latin typeface="Carlito"/>
                <a:cs typeface="Carlito"/>
              </a:rPr>
              <a:t>chart </a:t>
            </a:r>
            <a:r>
              <a:rPr sz="2000" spc="-5" dirty="0">
                <a:solidFill>
                  <a:srgbClr val="404040"/>
                </a:solidFill>
                <a:latin typeface="Carlito"/>
                <a:cs typeface="Carlito"/>
              </a:rPr>
              <a:t>can be selected </a:t>
            </a:r>
            <a:r>
              <a:rPr sz="2000" spc="-20" dirty="0">
                <a:solidFill>
                  <a:srgbClr val="404040"/>
                </a:solidFill>
                <a:latin typeface="Carlito"/>
                <a:cs typeface="Carlito"/>
              </a:rPr>
              <a:t>to </a:t>
            </a:r>
            <a:r>
              <a:rPr sz="2000" spc="-5" dirty="0">
                <a:solidFill>
                  <a:srgbClr val="404040"/>
                </a:solidFill>
                <a:latin typeface="Carlito"/>
                <a:cs typeface="Carlito"/>
              </a:rPr>
              <a:t>show 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dirty="0">
                <a:solidFill>
                  <a:srgbClr val="404040"/>
                </a:solidFill>
                <a:latin typeface="Carlito"/>
                <a:cs typeface="Carlito"/>
              </a:rPr>
              <a:t>and  </a:t>
            </a:r>
            <a:r>
              <a:rPr sz="2000" spc="-5" dirty="0">
                <a:solidFill>
                  <a:srgbClr val="404040"/>
                </a:solidFill>
                <a:latin typeface="Carlito"/>
                <a:cs typeface="Carlito"/>
              </a:rPr>
              <a:t>can </a:t>
            </a:r>
            <a:r>
              <a:rPr sz="2000" dirty="0">
                <a:solidFill>
                  <a:srgbClr val="404040"/>
                </a:solidFill>
                <a:latin typeface="Carlito"/>
                <a:cs typeface="Carlito"/>
              </a:rPr>
              <a:t>be </a:t>
            </a:r>
            <a:r>
              <a:rPr sz="2000" spc="-5" dirty="0">
                <a:solidFill>
                  <a:srgbClr val="404040"/>
                </a:solidFill>
                <a:latin typeface="Carlito"/>
                <a:cs typeface="Carlito"/>
              </a:rPr>
              <a:t>selected </a:t>
            </a:r>
            <a:r>
              <a:rPr sz="2000" spc="-20" dirty="0">
                <a:solidFill>
                  <a:srgbClr val="404040"/>
                </a:solidFill>
                <a:latin typeface="Carlito"/>
                <a:cs typeface="Carlito"/>
              </a:rPr>
              <a:t>to </a:t>
            </a:r>
            <a:r>
              <a:rPr sz="2000" spc="-5" dirty="0">
                <a:solidFill>
                  <a:srgbClr val="404040"/>
                </a:solidFill>
                <a:latin typeface="Carlito"/>
                <a:cs typeface="Carlito"/>
              </a:rPr>
              <a:t>show </a:t>
            </a:r>
            <a:r>
              <a:rPr sz="2000" dirty="0">
                <a:solidFill>
                  <a:srgbClr val="404040"/>
                </a:solidFill>
                <a:latin typeface="Carlito"/>
                <a:cs typeface="Carlito"/>
              </a:rPr>
              <a:t>individual 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110" dirty="0">
                <a:solidFill>
                  <a:srgbClr val="404040"/>
                </a:solidFill>
                <a:latin typeface="Carlito"/>
                <a:cs typeface="Carlito"/>
              </a:rPr>
              <a:t> </a:t>
            </a:r>
            <a:r>
              <a:rPr sz="2000" spc="-30" dirty="0">
                <a:solidFill>
                  <a:srgbClr val="404040"/>
                </a:solidFill>
                <a:latin typeface="Carlito"/>
                <a:cs typeface="Carlito"/>
              </a:rPr>
              <a:t>rates.</a:t>
            </a:r>
            <a:endParaRPr sz="2000" dirty="0">
              <a:latin typeface="Carlito"/>
              <a:cs typeface="Carlito"/>
            </a:endParaRPr>
          </a:p>
          <a:p>
            <a:pPr marL="12700" marR="5080">
              <a:lnSpc>
                <a:spcPts val="2210"/>
              </a:lnSpc>
              <a:spcBef>
                <a:spcPts val="1375"/>
              </a:spcBef>
            </a:pPr>
            <a:r>
              <a:rPr sz="2000" spc="-25" dirty="0">
                <a:solidFill>
                  <a:srgbClr val="404040"/>
                </a:solidFill>
                <a:latin typeface="Carlito"/>
                <a:cs typeface="Carlito"/>
              </a:rPr>
              <a:t>Scatter </a:t>
            </a:r>
            <a:r>
              <a:rPr sz="2000" spc="-5" dirty="0">
                <a:solidFill>
                  <a:srgbClr val="404040"/>
                </a:solidFill>
                <a:latin typeface="Carlito"/>
                <a:cs typeface="Carlito"/>
              </a:rPr>
              <a:t>plot </a:t>
            </a:r>
            <a:r>
              <a:rPr sz="2000" spc="-40" dirty="0">
                <a:solidFill>
                  <a:srgbClr val="404040"/>
                </a:solidFill>
                <a:latin typeface="Carlito"/>
                <a:cs typeface="Carlito"/>
              </a:rPr>
              <a:t>takes </a:t>
            </a:r>
            <a:r>
              <a:rPr sz="2000" spc="-20" dirty="0">
                <a:solidFill>
                  <a:srgbClr val="404040"/>
                </a:solidFill>
                <a:latin typeface="Carlito"/>
                <a:cs typeface="Carlito"/>
              </a:rPr>
              <a:t>two </a:t>
            </a:r>
            <a:r>
              <a:rPr sz="2000" dirty="0">
                <a:solidFill>
                  <a:srgbClr val="404040"/>
                </a:solidFill>
                <a:latin typeface="Carlito"/>
                <a:cs typeface="Carlito"/>
              </a:rPr>
              <a:t>inputs: All </a:t>
            </a:r>
            <a:r>
              <a:rPr sz="2000" spc="-20" dirty="0">
                <a:solidFill>
                  <a:srgbClr val="404040"/>
                </a:solidFill>
                <a:latin typeface="Carlito"/>
                <a:cs typeface="Carlito"/>
              </a:rPr>
              <a:t>sites </a:t>
            </a:r>
            <a:r>
              <a:rPr sz="2000" spc="-5" dirty="0">
                <a:solidFill>
                  <a:srgbClr val="404040"/>
                </a:solidFill>
                <a:latin typeface="Carlito"/>
                <a:cs typeface="Carlito"/>
              </a:rPr>
              <a:t>or </a:t>
            </a:r>
            <a:r>
              <a:rPr sz="2000" dirty="0">
                <a:solidFill>
                  <a:srgbClr val="404040"/>
                </a:solidFill>
                <a:latin typeface="Carlito"/>
                <a:cs typeface="Carlito"/>
              </a:rPr>
              <a:t>individual </a:t>
            </a:r>
            <a:r>
              <a:rPr sz="2000" spc="-20" dirty="0">
                <a:solidFill>
                  <a:srgbClr val="404040"/>
                </a:solidFill>
                <a:latin typeface="Carlito"/>
                <a:cs typeface="Carlito"/>
              </a:rPr>
              <a:t>site </a:t>
            </a:r>
            <a:r>
              <a:rPr sz="2000" dirty="0">
                <a:solidFill>
                  <a:srgbClr val="404040"/>
                </a:solidFill>
                <a:latin typeface="Carlito"/>
                <a:cs typeface="Carlito"/>
              </a:rPr>
              <a:t>and </a:t>
            </a:r>
            <a:r>
              <a:rPr sz="2000" spc="-5" dirty="0">
                <a:solidFill>
                  <a:srgbClr val="404040"/>
                </a:solidFill>
                <a:latin typeface="Carlito"/>
                <a:cs typeface="Carlito"/>
              </a:rPr>
              <a:t>payload mass on </a:t>
            </a:r>
            <a:r>
              <a:rPr sz="2000" dirty="0">
                <a:solidFill>
                  <a:srgbClr val="404040"/>
                </a:solidFill>
                <a:latin typeface="Carlito"/>
                <a:cs typeface="Carlito"/>
              </a:rPr>
              <a:t>a </a:t>
            </a:r>
            <a:r>
              <a:rPr sz="2000" spc="-5" dirty="0">
                <a:solidFill>
                  <a:srgbClr val="404040"/>
                </a:solidFill>
                <a:latin typeface="Carlito"/>
                <a:cs typeface="Carlito"/>
              </a:rPr>
              <a:t>slider between </a:t>
            </a:r>
            <a:r>
              <a:rPr sz="2000" dirty="0">
                <a:solidFill>
                  <a:srgbClr val="404040"/>
                </a:solidFill>
                <a:latin typeface="Carlito"/>
                <a:cs typeface="Carlito"/>
              </a:rPr>
              <a:t>0  and 10000</a:t>
            </a:r>
            <a:r>
              <a:rPr sz="2000" spc="-10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a:p>
            <a:pPr marL="12700">
              <a:lnSpc>
                <a:spcPct val="100000"/>
              </a:lnSpc>
              <a:spcBef>
                <a:spcPts val="1050"/>
              </a:spcBef>
            </a:pPr>
            <a:r>
              <a:rPr sz="2000" spc="-5" dirty="0">
                <a:solidFill>
                  <a:srgbClr val="404040"/>
                </a:solidFill>
                <a:latin typeface="Carlito"/>
                <a:cs typeface="Carlito"/>
              </a:rPr>
              <a:t>The pie </a:t>
            </a:r>
            <a:r>
              <a:rPr sz="2000" dirty="0">
                <a:solidFill>
                  <a:srgbClr val="404040"/>
                </a:solidFill>
                <a:latin typeface="Carlito"/>
                <a:cs typeface="Carlito"/>
              </a:rPr>
              <a:t>chart is </a:t>
            </a:r>
            <a:r>
              <a:rPr sz="2000" spc="-5" dirty="0">
                <a:solidFill>
                  <a:srgbClr val="404040"/>
                </a:solidFill>
                <a:latin typeface="Carlito"/>
                <a:cs typeface="Carlito"/>
              </a:rPr>
              <a:t>used </a:t>
            </a:r>
            <a:r>
              <a:rPr sz="2000" spc="-20" dirty="0">
                <a:solidFill>
                  <a:srgbClr val="404040"/>
                </a:solidFill>
                <a:latin typeface="Carlito"/>
                <a:cs typeface="Carlito"/>
              </a:rPr>
              <a:t>to visualize </a:t>
            </a: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success</a:t>
            </a:r>
            <a:r>
              <a:rPr sz="2000" spc="20" dirty="0">
                <a:solidFill>
                  <a:srgbClr val="404040"/>
                </a:solidFill>
                <a:latin typeface="Carlito"/>
                <a:cs typeface="Carlito"/>
              </a:rPr>
              <a:t> </a:t>
            </a:r>
            <a:r>
              <a:rPr sz="2000" spc="-40" dirty="0">
                <a:solidFill>
                  <a:srgbClr val="404040"/>
                </a:solidFill>
                <a:latin typeface="Carlito"/>
                <a:cs typeface="Carlito"/>
              </a:rPr>
              <a:t>rate.</a:t>
            </a:r>
            <a:endParaRPr sz="2000" dirty="0">
              <a:latin typeface="Carlito"/>
              <a:cs typeface="Carlito"/>
            </a:endParaRPr>
          </a:p>
          <a:p>
            <a:pPr marL="12700">
              <a:lnSpc>
                <a:spcPts val="2350"/>
              </a:lnSpc>
              <a:spcBef>
                <a:spcPts val="1105"/>
              </a:spcBef>
            </a:pPr>
            <a:r>
              <a:rPr sz="2000" spc="-5" dirty="0">
                <a:solidFill>
                  <a:srgbClr val="404040"/>
                </a:solidFill>
                <a:latin typeface="Carlito"/>
                <a:cs typeface="Carlito"/>
              </a:rPr>
              <a:t>The </a:t>
            </a:r>
            <a:r>
              <a:rPr sz="2000" spc="-25" dirty="0">
                <a:solidFill>
                  <a:srgbClr val="404040"/>
                </a:solidFill>
                <a:latin typeface="Carlito"/>
                <a:cs typeface="Carlito"/>
              </a:rPr>
              <a:t>scatter </a:t>
            </a:r>
            <a:r>
              <a:rPr sz="2000" spc="-5" dirty="0">
                <a:solidFill>
                  <a:srgbClr val="404040"/>
                </a:solidFill>
                <a:latin typeface="Carlito"/>
                <a:cs typeface="Carlito"/>
              </a:rPr>
              <a:t>plot can help </a:t>
            </a:r>
            <a:r>
              <a:rPr sz="2000" dirty="0">
                <a:solidFill>
                  <a:srgbClr val="404040"/>
                </a:solidFill>
                <a:latin typeface="Carlito"/>
                <a:cs typeface="Carlito"/>
              </a:rPr>
              <a:t>us </a:t>
            </a:r>
            <a:r>
              <a:rPr sz="2000" spc="-5" dirty="0">
                <a:solidFill>
                  <a:srgbClr val="404040"/>
                </a:solidFill>
                <a:latin typeface="Carlito"/>
                <a:cs typeface="Carlito"/>
              </a:rPr>
              <a:t>see how </a:t>
            </a:r>
            <a:r>
              <a:rPr sz="2000" dirty="0">
                <a:solidFill>
                  <a:srgbClr val="404040"/>
                </a:solidFill>
                <a:latin typeface="Carlito"/>
                <a:cs typeface="Carlito"/>
              </a:rPr>
              <a:t>success </a:t>
            </a:r>
            <a:r>
              <a:rPr sz="2000" spc="-10" dirty="0">
                <a:solidFill>
                  <a:srgbClr val="404040"/>
                </a:solidFill>
                <a:latin typeface="Carlito"/>
                <a:cs typeface="Carlito"/>
              </a:rPr>
              <a:t>varies </a:t>
            </a:r>
            <a:r>
              <a:rPr sz="2000" spc="-20" dirty="0">
                <a:solidFill>
                  <a:srgbClr val="404040"/>
                </a:solidFill>
                <a:latin typeface="Carlito"/>
                <a:cs typeface="Carlito"/>
              </a:rPr>
              <a:t>across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5" dirty="0">
                <a:solidFill>
                  <a:srgbClr val="404040"/>
                </a:solidFill>
                <a:latin typeface="Carlito"/>
                <a:cs typeface="Carlito"/>
              </a:rPr>
              <a:t> </a:t>
            </a:r>
            <a:r>
              <a:rPr sz="2000" dirty="0">
                <a:solidFill>
                  <a:srgbClr val="404040"/>
                </a:solidFill>
                <a:latin typeface="Carlito"/>
                <a:cs typeface="Carlito"/>
              </a:rPr>
              <a:t>and</a:t>
            </a:r>
            <a:endParaRPr sz="2000" dirty="0">
              <a:latin typeface="Carlito"/>
              <a:cs typeface="Carlito"/>
            </a:endParaRPr>
          </a:p>
          <a:p>
            <a:pPr marL="12700">
              <a:lnSpc>
                <a:spcPts val="2350"/>
              </a:lnSpc>
            </a:pPr>
            <a:r>
              <a:rPr sz="2000" spc="-20" dirty="0">
                <a:solidFill>
                  <a:srgbClr val="404040"/>
                </a:solidFill>
                <a:latin typeface="Carlito"/>
                <a:cs typeface="Carlito"/>
              </a:rPr>
              <a:t>booster </a:t>
            </a:r>
            <a:r>
              <a:rPr sz="2000" spc="-25" dirty="0">
                <a:solidFill>
                  <a:srgbClr val="404040"/>
                </a:solidFill>
                <a:latin typeface="Carlito"/>
                <a:cs typeface="Carlito"/>
              </a:rPr>
              <a:t>version</a:t>
            </a:r>
            <a:r>
              <a:rPr sz="2000" dirty="0">
                <a:solidFill>
                  <a:srgbClr val="404040"/>
                </a:solidFill>
                <a:latin typeface="Carlito"/>
                <a:cs typeface="Carlito"/>
              </a:rPr>
              <a:t> </a:t>
            </a:r>
            <a:r>
              <a:rPr sz="2000" spc="-45" dirty="0">
                <a:solidFill>
                  <a:srgbClr val="404040"/>
                </a:solidFill>
                <a:latin typeface="Carlito"/>
                <a:cs typeface="Carlito"/>
              </a:rPr>
              <a:t>category.</a:t>
            </a:r>
            <a:endParaRPr sz="2000" dirty="0">
              <a:latin typeface="Carlito"/>
              <a:cs typeface="Carlito"/>
            </a:endParaRPr>
          </a:p>
          <a:p>
            <a:pPr marL="12700">
              <a:lnSpc>
                <a:spcPct val="100000"/>
              </a:lnSpc>
              <a:spcBef>
                <a:spcPts val="925"/>
              </a:spcBef>
            </a:pPr>
            <a:r>
              <a:rPr sz="2000" u="heavy" dirty="0">
                <a:solidFill>
                  <a:srgbClr val="404040"/>
                </a:solidFill>
                <a:uFill>
                  <a:solidFill>
                    <a:srgbClr val="404040"/>
                  </a:solidFill>
                </a:uFill>
                <a:latin typeface="Carlito"/>
                <a:cs typeface="Carlito"/>
              </a:rPr>
              <a:t>GitHub</a:t>
            </a:r>
            <a:r>
              <a:rPr sz="2000" u="heavy" spc="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url:</a:t>
            </a:r>
            <a:r>
              <a:rPr lang="en-US" sz="2000" u="heavy" spc="-5" dirty="0">
                <a:solidFill>
                  <a:srgbClr val="404040"/>
                </a:solidFill>
                <a:uFill>
                  <a:solidFill>
                    <a:srgbClr val="404040"/>
                  </a:solidFill>
                </a:uFill>
                <a:latin typeface="Carlito"/>
                <a:cs typeface="Carlito"/>
              </a:rPr>
              <a:t> https://github.com/nitinmadas/SpaceX-Analysis/blob/main/Dashboard%20and%20Visuals/spacex_dash_app.py</a:t>
            </a:r>
            <a:endParaRPr sz="2000" dirty="0">
              <a:latin typeface="Carlito"/>
              <a:cs typeface="Carlito"/>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2" name="object 5">
            <a:extLst>
              <a:ext uri="{FF2B5EF4-FFF2-40B4-BE49-F238E27FC236}">
                <a16:creationId xmlns:a16="http://schemas.microsoft.com/office/drawing/2014/main" id="{B16FC038-6C07-518A-866F-A46BDF4B435E}"/>
              </a:ext>
            </a:extLst>
          </p:cNvPr>
          <p:cNvGrpSpPr/>
          <p:nvPr/>
        </p:nvGrpSpPr>
        <p:grpSpPr>
          <a:xfrm>
            <a:off x="2630803" y="1434224"/>
            <a:ext cx="1938655" cy="1728470"/>
            <a:chOff x="3822191" y="1933955"/>
            <a:chExt cx="1938655" cy="1728470"/>
          </a:xfrm>
          <a:solidFill>
            <a:schemeClr val="accent1"/>
          </a:solidFill>
        </p:grpSpPr>
        <p:sp>
          <p:nvSpPr>
            <p:cNvPr id="6" name="object 6">
              <a:extLst>
                <a:ext uri="{FF2B5EF4-FFF2-40B4-BE49-F238E27FC236}">
                  <a16:creationId xmlns:a16="http://schemas.microsoft.com/office/drawing/2014/main" id="{E72544E8-B582-2C49-BE2D-16AA26EE4215}"/>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7" name="object 7">
              <a:extLst>
                <a:ext uri="{FF2B5EF4-FFF2-40B4-BE49-F238E27FC236}">
                  <a16:creationId xmlns:a16="http://schemas.microsoft.com/office/drawing/2014/main" id="{C6E3A545-8B50-6B77-C16E-7EDC778F0CCC}"/>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8" name="object 8">
              <a:extLst>
                <a:ext uri="{FF2B5EF4-FFF2-40B4-BE49-F238E27FC236}">
                  <a16:creationId xmlns:a16="http://schemas.microsoft.com/office/drawing/2014/main" id="{1FEA035F-1B99-A4A8-2771-A1ABACC1F9F7}"/>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9" name="object 9">
            <a:extLst>
              <a:ext uri="{FF2B5EF4-FFF2-40B4-BE49-F238E27FC236}">
                <a16:creationId xmlns:a16="http://schemas.microsoft.com/office/drawing/2014/main" id="{7B6C58B5-F46A-CCF8-930C-BE3425B88802}"/>
              </a:ext>
            </a:extLst>
          </p:cNvPr>
          <p:cNvSpPr txBox="1"/>
          <p:nvPr/>
        </p:nvSpPr>
        <p:spPr>
          <a:xfrm>
            <a:off x="2807333" y="1720229"/>
            <a:ext cx="15684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0" name="object 10">
            <a:extLst>
              <a:ext uri="{FF2B5EF4-FFF2-40B4-BE49-F238E27FC236}">
                <a16:creationId xmlns:a16="http://schemas.microsoft.com/office/drawing/2014/main" id="{6BA92B56-6EDC-8887-002A-76625EA3CA1E}"/>
              </a:ext>
            </a:extLst>
          </p:cNvPr>
          <p:cNvSpPr txBox="1"/>
          <p:nvPr/>
        </p:nvSpPr>
        <p:spPr>
          <a:xfrm>
            <a:off x="2726562" y="1956449"/>
            <a:ext cx="17227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1" name="object 11">
            <a:extLst>
              <a:ext uri="{FF2B5EF4-FFF2-40B4-BE49-F238E27FC236}">
                <a16:creationId xmlns:a16="http://schemas.microsoft.com/office/drawing/2014/main" id="{7B631CE7-F80E-3C20-5C1A-03D65F3F7A84}"/>
              </a:ext>
            </a:extLst>
          </p:cNvPr>
          <p:cNvGrpSpPr/>
          <p:nvPr/>
        </p:nvGrpSpPr>
        <p:grpSpPr>
          <a:xfrm>
            <a:off x="2630803" y="2875928"/>
            <a:ext cx="1938655" cy="1729739"/>
            <a:chOff x="3822191" y="3375659"/>
            <a:chExt cx="1938655" cy="1729739"/>
          </a:xfrm>
          <a:solidFill>
            <a:schemeClr val="accent1"/>
          </a:solidFill>
        </p:grpSpPr>
        <p:sp>
          <p:nvSpPr>
            <p:cNvPr id="12" name="object 12">
              <a:extLst>
                <a:ext uri="{FF2B5EF4-FFF2-40B4-BE49-F238E27FC236}">
                  <a16:creationId xmlns:a16="http://schemas.microsoft.com/office/drawing/2014/main" id="{11082B1A-B0A4-1EB8-8B4C-0E365986E170}"/>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3" name="object 13">
              <a:extLst>
                <a:ext uri="{FF2B5EF4-FFF2-40B4-BE49-F238E27FC236}">
                  <a16:creationId xmlns:a16="http://schemas.microsoft.com/office/drawing/2014/main" id="{B4EE5381-2BD9-C1F2-C943-73C19F25B9F4}"/>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4" name="object 14">
              <a:extLst>
                <a:ext uri="{FF2B5EF4-FFF2-40B4-BE49-F238E27FC236}">
                  <a16:creationId xmlns:a16="http://schemas.microsoft.com/office/drawing/2014/main" id="{8E01DCDA-4547-275A-8226-EC7B3CF765DE}"/>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5" name="object 15">
            <a:extLst>
              <a:ext uri="{FF2B5EF4-FFF2-40B4-BE49-F238E27FC236}">
                <a16:creationId xmlns:a16="http://schemas.microsoft.com/office/drawing/2014/main" id="{73AD9A2C-F6D9-1D31-6971-635D3FCF7B4E}"/>
              </a:ext>
            </a:extLst>
          </p:cNvPr>
          <p:cNvSpPr txBox="1"/>
          <p:nvPr/>
        </p:nvSpPr>
        <p:spPr>
          <a:xfrm>
            <a:off x="2819526" y="3044584"/>
            <a:ext cx="152463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6" name="object 16">
            <a:extLst>
              <a:ext uri="{FF2B5EF4-FFF2-40B4-BE49-F238E27FC236}">
                <a16:creationId xmlns:a16="http://schemas.microsoft.com/office/drawing/2014/main" id="{8D5F1D5E-29D6-249C-F1EE-583AF6F9E2C4}"/>
              </a:ext>
            </a:extLst>
          </p:cNvPr>
          <p:cNvSpPr txBox="1"/>
          <p:nvPr/>
        </p:nvSpPr>
        <p:spPr>
          <a:xfrm>
            <a:off x="2953638" y="3280551"/>
            <a:ext cx="128143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7" name="object 17">
            <a:extLst>
              <a:ext uri="{FF2B5EF4-FFF2-40B4-BE49-F238E27FC236}">
                <a16:creationId xmlns:a16="http://schemas.microsoft.com/office/drawing/2014/main" id="{428B99DA-DA39-FDCB-0FA1-874B2BDD2A43}"/>
              </a:ext>
            </a:extLst>
          </p:cNvPr>
          <p:cNvSpPr txBox="1"/>
          <p:nvPr/>
        </p:nvSpPr>
        <p:spPr>
          <a:xfrm>
            <a:off x="2906394" y="3518295"/>
            <a:ext cx="136779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8" name="object 18">
            <a:extLst>
              <a:ext uri="{FF2B5EF4-FFF2-40B4-BE49-F238E27FC236}">
                <a16:creationId xmlns:a16="http://schemas.microsoft.com/office/drawing/2014/main" id="{1E12C42E-C731-087D-9E26-AAE72D68B9CE}"/>
              </a:ext>
            </a:extLst>
          </p:cNvPr>
          <p:cNvGrpSpPr/>
          <p:nvPr/>
        </p:nvGrpSpPr>
        <p:grpSpPr>
          <a:xfrm>
            <a:off x="2630803" y="4319157"/>
            <a:ext cx="2950845" cy="1169035"/>
            <a:chOff x="3822191" y="4818888"/>
            <a:chExt cx="2950845" cy="1169035"/>
          </a:xfrm>
          <a:solidFill>
            <a:schemeClr val="accent1"/>
          </a:solidFill>
        </p:grpSpPr>
        <p:sp>
          <p:nvSpPr>
            <p:cNvPr id="19" name="object 19">
              <a:extLst>
                <a:ext uri="{FF2B5EF4-FFF2-40B4-BE49-F238E27FC236}">
                  <a16:creationId xmlns:a16="http://schemas.microsoft.com/office/drawing/2014/main" id="{69C5B46C-F3CE-E258-428E-7B6ABAEDB438}"/>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0" name="object 20">
              <a:extLst>
                <a:ext uri="{FF2B5EF4-FFF2-40B4-BE49-F238E27FC236}">
                  <a16:creationId xmlns:a16="http://schemas.microsoft.com/office/drawing/2014/main" id="{6695B630-D4BD-4B45-9779-4093C5DB55A7}"/>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1" name="object 21">
              <a:extLst>
                <a:ext uri="{FF2B5EF4-FFF2-40B4-BE49-F238E27FC236}">
                  <a16:creationId xmlns:a16="http://schemas.microsoft.com/office/drawing/2014/main" id="{42F947DA-6EFF-3E61-5938-445FB348C3F9}"/>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2" name="object 22">
            <a:extLst>
              <a:ext uri="{FF2B5EF4-FFF2-40B4-BE49-F238E27FC236}">
                <a16:creationId xmlns:a16="http://schemas.microsoft.com/office/drawing/2014/main" id="{8AF5F1F0-D208-BF86-4C15-C2D9D6092983}"/>
              </a:ext>
            </a:extLst>
          </p:cNvPr>
          <p:cNvSpPr txBox="1"/>
          <p:nvPr/>
        </p:nvSpPr>
        <p:spPr>
          <a:xfrm>
            <a:off x="2912490" y="4605110"/>
            <a:ext cx="1344930" cy="285750"/>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3" name="object 23">
            <a:extLst>
              <a:ext uri="{FF2B5EF4-FFF2-40B4-BE49-F238E27FC236}">
                <a16:creationId xmlns:a16="http://schemas.microsoft.com/office/drawing/2014/main" id="{34EE92E5-8E3F-3EBD-7B97-E0CC678C2629}"/>
              </a:ext>
            </a:extLst>
          </p:cNvPr>
          <p:cNvSpPr txBox="1"/>
          <p:nvPr/>
        </p:nvSpPr>
        <p:spPr>
          <a:xfrm>
            <a:off x="3392550" y="4842016"/>
            <a:ext cx="41148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4" name="object 24">
            <a:extLst>
              <a:ext uri="{FF2B5EF4-FFF2-40B4-BE49-F238E27FC236}">
                <a16:creationId xmlns:a16="http://schemas.microsoft.com/office/drawing/2014/main" id="{40110251-5909-339A-828D-C86F173980E5}"/>
              </a:ext>
            </a:extLst>
          </p:cNvPr>
          <p:cNvGrpSpPr/>
          <p:nvPr/>
        </p:nvGrpSpPr>
        <p:grpSpPr>
          <a:xfrm>
            <a:off x="5189600" y="3173109"/>
            <a:ext cx="1938655" cy="2315210"/>
            <a:chOff x="6380988" y="3672840"/>
            <a:chExt cx="1938655" cy="2315210"/>
          </a:xfrm>
          <a:solidFill>
            <a:schemeClr val="accent1"/>
          </a:solidFill>
        </p:grpSpPr>
        <p:sp>
          <p:nvSpPr>
            <p:cNvPr id="25" name="object 25">
              <a:extLst>
                <a:ext uri="{FF2B5EF4-FFF2-40B4-BE49-F238E27FC236}">
                  <a16:creationId xmlns:a16="http://schemas.microsoft.com/office/drawing/2014/main" id="{A2AAF8AC-C3A0-6D70-BB28-7AD18BC6BD36}"/>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6" name="object 26">
              <a:extLst>
                <a:ext uri="{FF2B5EF4-FFF2-40B4-BE49-F238E27FC236}">
                  <a16:creationId xmlns:a16="http://schemas.microsoft.com/office/drawing/2014/main" id="{52BEDA1A-FBBF-949C-65AD-E016489681B2}"/>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7" name="object 27">
              <a:extLst>
                <a:ext uri="{FF2B5EF4-FFF2-40B4-BE49-F238E27FC236}">
                  <a16:creationId xmlns:a16="http://schemas.microsoft.com/office/drawing/2014/main" id="{A474A045-1124-5DEF-ACAD-80DF852AFB4F}"/>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3116379D-E959-9BE3-D5B6-E4CDAF85159E}"/>
              </a:ext>
            </a:extLst>
          </p:cNvPr>
          <p:cNvSpPr txBox="1"/>
          <p:nvPr/>
        </p:nvSpPr>
        <p:spPr>
          <a:xfrm>
            <a:off x="5544438" y="4487178"/>
            <a:ext cx="121983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29" name="object 29">
            <a:extLst>
              <a:ext uri="{FF2B5EF4-FFF2-40B4-BE49-F238E27FC236}">
                <a16:creationId xmlns:a16="http://schemas.microsoft.com/office/drawing/2014/main" id="{EC557029-BAA4-2071-1E59-030C7CFA12A9}"/>
              </a:ext>
            </a:extLst>
          </p:cNvPr>
          <p:cNvSpPr txBox="1"/>
          <p:nvPr/>
        </p:nvSpPr>
        <p:spPr>
          <a:xfrm>
            <a:off x="5294502" y="4717302"/>
            <a:ext cx="1732280" cy="539750"/>
          </a:xfrm>
          <a:prstGeom prst="rect">
            <a:avLst/>
          </a:prstGeom>
          <a:solidFill>
            <a:schemeClr val="accent1"/>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0" name="object 30">
            <a:extLst>
              <a:ext uri="{FF2B5EF4-FFF2-40B4-BE49-F238E27FC236}">
                <a16:creationId xmlns:a16="http://schemas.microsoft.com/office/drawing/2014/main" id="{01C46EBB-F726-AD1D-81A5-C759BDF41D74}"/>
              </a:ext>
            </a:extLst>
          </p:cNvPr>
          <p:cNvGrpSpPr/>
          <p:nvPr/>
        </p:nvGrpSpPr>
        <p:grpSpPr>
          <a:xfrm>
            <a:off x="5189600" y="1729880"/>
            <a:ext cx="1938655" cy="2316480"/>
            <a:chOff x="6380988" y="2229611"/>
            <a:chExt cx="1938655" cy="2316480"/>
          </a:xfrm>
          <a:solidFill>
            <a:schemeClr val="accent1"/>
          </a:solidFill>
        </p:grpSpPr>
        <p:sp>
          <p:nvSpPr>
            <p:cNvPr id="31" name="object 31">
              <a:extLst>
                <a:ext uri="{FF2B5EF4-FFF2-40B4-BE49-F238E27FC236}">
                  <a16:creationId xmlns:a16="http://schemas.microsoft.com/office/drawing/2014/main" id="{78C77120-7448-8F1E-F0F9-7B60E659E1AA}"/>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2" name="object 32">
              <a:extLst>
                <a:ext uri="{FF2B5EF4-FFF2-40B4-BE49-F238E27FC236}">
                  <a16:creationId xmlns:a16="http://schemas.microsoft.com/office/drawing/2014/main" id="{642ACBB4-7525-FD77-22D0-30DFA6A956B8}"/>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3" name="object 33">
              <a:extLst>
                <a:ext uri="{FF2B5EF4-FFF2-40B4-BE49-F238E27FC236}">
                  <a16:creationId xmlns:a16="http://schemas.microsoft.com/office/drawing/2014/main" id="{668E4A4B-D8B1-E778-468E-7D10C67583F3}"/>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4" name="object 34">
            <a:extLst>
              <a:ext uri="{FF2B5EF4-FFF2-40B4-BE49-F238E27FC236}">
                <a16:creationId xmlns:a16="http://schemas.microsoft.com/office/drawing/2014/main" id="{7D085EE0-0976-107C-ACE2-568108756C6E}"/>
              </a:ext>
            </a:extLst>
          </p:cNvPr>
          <p:cNvSpPr txBox="1"/>
          <p:nvPr/>
        </p:nvSpPr>
        <p:spPr>
          <a:xfrm>
            <a:off x="5355207" y="2925713"/>
            <a:ext cx="159385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5" name="object 35">
            <a:extLst>
              <a:ext uri="{FF2B5EF4-FFF2-40B4-BE49-F238E27FC236}">
                <a16:creationId xmlns:a16="http://schemas.microsoft.com/office/drawing/2014/main" id="{4805A1F1-2E1B-965B-94A3-DC1A8B64C7C4}"/>
              </a:ext>
            </a:extLst>
          </p:cNvPr>
          <p:cNvSpPr txBox="1"/>
          <p:nvPr/>
        </p:nvSpPr>
        <p:spPr>
          <a:xfrm>
            <a:off x="5411595" y="3161297"/>
            <a:ext cx="148399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6" name="object 36">
            <a:extLst>
              <a:ext uri="{FF2B5EF4-FFF2-40B4-BE49-F238E27FC236}">
                <a16:creationId xmlns:a16="http://schemas.microsoft.com/office/drawing/2014/main" id="{E61372AA-7585-A003-4B8D-400CEED0077D}"/>
              </a:ext>
            </a:extLst>
          </p:cNvPr>
          <p:cNvSpPr txBox="1"/>
          <p:nvPr/>
        </p:nvSpPr>
        <p:spPr>
          <a:xfrm>
            <a:off x="5344540" y="3399677"/>
            <a:ext cx="1602740"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7" name="object 37">
            <a:extLst>
              <a:ext uri="{FF2B5EF4-FFF2-40B4-BE49-F238E27FC236}">
                <a16:creationId xmlns:a16="http://schemas.microsoft.com/office/drawing/2014/main" id="{EABEA939-B391-EE25-35CE-C60C20D98BF4}"/>
              </a:ext>
            </a:extLst>
          </p:cNvPr>
          <p:cNvSpPr txBox="1"/>
          <p:nvPr/>
        </p:nvSpPr>
        <p:spPr>
          <a:xfrm>
            <a:off x="5603873" y="3635896"/>
            <a:ext cx="1100455" cy="285115"/>
          </a:xfrm>
          <a:prstGeom prst="rect">
            <a:avLst/>
          </a:prstGeom>
          <a:solidFill>
            <a:schemeClr val="accent1"/>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8" name="object 38">
            <a:extLst>
              <a:ext uri="{FF2B5EF4-FFF2-40B4-BE49-F238E27FC236}">
                <a16:creationId xmlns:a16="http://schemas.microsoft.com/office/drawing/2014/main" id="{7CEE8C2F-7289-98B4-EECB-4E73A39F94E8}"/>
              </a:ext>
            </a:extLst>
          </p:cNvPr>
          <p:cNvGrpSpPr/>
          <p:nvPr/>
        </p:nvGrpSpPr>
        <p:grpSpPr>
          <a:xfrm>
            <a:off x="5189600" y="1434224"/>
            <a:ext cx="2950845" cy="1169035"/>
            <a:chOff x="6380988" y="1933955"/>
            <a:chExt cx="2950845" cy="1169035"/>
          </a:xfrm>
          <a:solidFill>
            <a:schemeClr val="accent1"/>
          </a:solidFill>
        </p:grpSpPr>
        <p:sp>
          <p:nvSpPr>
            <p:cNvPr id="39" name="object 39">
              <a:extLst>
                <a:ext uri="{FF2B5EF4-FFF2-40B4-BE49-F238E27FC236}">
                  <a16:creationId xmlns:a16="http://schemas.microsoft.com/office/drawing/2014/main" id="{CDF88450-CEBC-51B5-43EF-82F03301FA9C}"/>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0" name="object 40">
              <a:extLst>
                <a:ext uri="{FF2B5EF4-FFF2-40B4-BE49-F238E27FC236}">
                  <a16:creationId xmlns:a16="http://schemas.microsoft.com/office/drawing/2014/main" id="{1A1AF029-A932-6510-20B7-80A0079F346E}"/>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1" name="object 41">
              <a:extLst>
                <a:ext uri="{FF2B5EF4-FFF2-40B4-BE49-F238E27FC236}">
                  <a16:creationId xmlns:a16="http://schemas.microsoft.com/office/drawing/2014/main" id="{FD20D597-3CE8-BE0E-5F9F-DDF6721A3322}"/>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AB89EFC9-5E00-69F7-3956-73A2A1CB42AC}"/>
              </a:ext>
            </a:extLst>
          </p:cNvPr>
          <p:cNvSpPr txBox="1"/>
          <p:nvPr/>
        </p:nvSpPr>
        <p:spPr>
          <a:xfrm>
            <a:off x="5422518" y="1720229"/>
            <a:ext cx="145542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3" name="object 43">
            <a:extLst>
              <a:ext uri="{FF2B5EF4-FFF2-40B4-BE49-F238E27FC236}">
                <a16:creationId xmlns:a16="http://schemas.microsoft.com/office/drawing/2014/main" id="{B3B5C3EC-AF19-8FE4-7F54-DDA1A5B8CA6E}"/>
              </a:ext>
            </a:extLst>
          </p:cNvPr>
          <p:cNvSpPr txBox="1"/>
          <p:nvPr/>
        </p:nvSpPr>
        <p:spPr>
          <a:xfrm>
            <a:off x="5614542" y="1956449"/>
            <a:ext cx="107188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4" name="object 44">
            <a:extLst>
              <a:ext uri="{FF2B5EF4-FFF2-40B4-BE49-F238E27FC236}">
                <a16:creationId xmlns:a16="http://schemas.microsoft.com/office/drawing/2014/main" id="{55DF0D7C-995A-6934-56C1-FBCCAABDD22E}"/>
              </a:ext>
            </a:extLst>
          </p:cNvPr>
          <p:cNvGrpSpPr/>
          <p:nvPr/>
        </p:nvGrpSpPr>
        <p:grpSpPr>
          <a:xfrm>
            <a:off x="7746871" y="1434224"/>
            <a:ext cx="1938655" cy="1728470"/>
            <a:chOff x="8938259" y="1933955"/>
            <a:chExt cx="1938655" cy="1728470"/>
          </a:xfrm>
          <a:solidFill>
            <a:schemeClr val="accent1"/>
          </a:solidFill>
        </p:grpSpPr>
        <p:sp>
          <p:nvSpPr>
            <p:cNvPr id="45" name="object 45">
              <a:extLst>
                <a:ext uri="{FF2B5EF4-FFF2-40B4-BE49-F238E27FC236}">
                  <a16:creationId xmlns:a16="http://schemas.microsoft.com/office/drawing/2014/main" id="{E100338F-87AF-6615-9C61-769C9F37C96D}"/>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6" name="object 46">
              <a:extLst>
                <a:ext uri="{FF2B5EF4-FFF2-40B4-BE49-F238E27FC236}">
                  <a16:creationId xmlns:a16="http://schemas.microsoft.com/office/drawing/2014/main" id="{DEC9372A-1206-2815-8B2D-B61A33D03A51}"/>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7" name="object 47">
              <a:extLst>
                <a:ext uri="{FF2B5EF4-FFF2-40B4-BE49-F238E27FC236}">
                  <a16:creationId xmlns:a16="http://schemas.microsoft.com/office/drawing/2014/main" id="{9D32B42C-F56C-67F3-43DD-2F2D8E3580B7}"/>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8" name="object 48">
            <a:extLst>
              <a:ext uri="{FF2B5EF4-FFF2-40B4-BE49-F238E27FC236}">
                <a16:creationId xmlns:a16="http://schemas.microsoft.com/office/drawing/2014/main" id="{E7F46BCE-E282-2044-6DE3-6AB6660C7CE3}"/>
              </a:ext>
            </a:extLst>
          </p:cNvPr>
          <p:cNvSpPr txBox="1"/>
          <p:nvPr/>
        </p:nvSpPr>
        <p:spPr>
          <a:xfrm>
            <a:off x="7949309" y="1720229"/>
            <a:ext cx="1519555"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49" name="object 49">
            <a:extLst>
              <a:ext uri="{FF2B5EF4-FFF2-40B4-BE49-F238E27FC236}">
                <a16:creationId xmlns:a16="http://schemas.microsoft.com/office/drawing/2014/main" id="{04A51138-85AC-741B-3598-F24A4273D7EA}"/>
              </a:ext>
            </a:extLst>
          </p:cNvPr>
          <p:cNvSpPr txBox="1"/>
          <p:nvPr/>
        </p:nvSpPr>
        <p:spPr>
          <a:xfrm>
            <a:off x="8107805" y="1956449"/>
            <a:ext cx="1202690" cy="285115"/>
          </a:xfrm>
          <a:prstGeom prst="rect">
            <a:avLst/>
          </a:prstGeom>
          <a:solidFill>
            <a:schemeClr val="accent1"/>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0" name="object 50">
            <a:extLst>
              <a:ext uri="{FF2B5EF4-FFF2-40B4-BE49-F238E27FC236}">
                <a16:creationId xmlns:a16="http://schemas.microsoft.com/office/drawing/2014/main" id="{42DEE560-D881-7210-931A-D1126974AED1}"/>
              </a:ext>
            </a:extLst>
          </p:cNvPr>
          <p:cNvGrpSpPr/>
          <p:nvPr/>
        </p:nvGrpSpPr>
        <p:grpSpPr>
          <a:xfrm>
            <a:off x="7746871" y="2875928"/>
            <a:ext cx="1938655" cy="1170305"/>
            <a:chOff x="8938259" y="3375659"/>
            <a:chExt cx="1938655" cy="1170305"/>
          </a:xfrm>
          <a:solidFill>
            <a:schemeClr val="accent1"/>
          </a:solidFill>
        </p:grpSpPr>
        <p:sp>
          <p:nvSpPr>
            <p:cNvPr id="51" name="object 51">
              <a:extLst>
                <a:ext uri="{FF2B5EF4-FFF2-40B4-BE49-F238E27FC236}">
                  <a16:creationId xmlns:a16="http://schemas.microsoft.com/office/drawing/2014/main" id="{BE465A53-1D51-F23A-B5CE-2611F5C99F2B}"/>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2" name="object 52">
              <a:extLst>
                <a:ext uri="{FF2B5EF4-FFF2-40B4-BE49-F238E27FC236}">
                  <a16:creationId xmlns:a16="http://schemas.microsoft.com/office/drawing/2014/main" id="{CB9FF3E6-BC83-2D12-4C1F-DC17AAC216D6}"/>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3" name="object 53">
            <a:extLst>
              <a:ext uri="{FF2B5EF4-FFF2-40B4-BE49-F238E27FC236}">
                <a16:creationId xmlns:a16="http://schemas.microsoft.com/office/drawing/2014/main" id="{AE7FB2FD-9590-5A0D-9CC0-21776EB99488}"/>
              </a:ext>
            </a:extLst>
          </p:cNvPr>
          <p:cNvSpPr txBox="1"/>
          <p:nvPr/>
        </p:nvSpPr>
        <p:spPr>
          <a:xfrm>
            <a:off x="7863966" y="3156726"/>
            <a:ext cx="1709420" cy="539750"/>
          </a:xfrm>
          <a:prstGeom prst="rect">
            <a:avLst/>
          </a:prstGeom>
          <a:solidFill>
            <a:schemeClr val="accent1"/>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54" name="Text Placeholder 2">
            <a:extLst>
              <a:ext uri="{FF2B5EF4-FFF2-40B4-BE49-F238E27FC236}">
                <a16:creationId xmlns:a16="http://schemas.microsoft.com/office/drawing/2014/main" id="{3ED7984F-CB1D-C511-CCF1-81FAF8FEF3A2}"/>
              </a:ext>
            </a:extLst>
          </p:cNvPr>
          <p:cNvSpPr txBox="1">
            <a:spLocks/>
          </p:cNvSpPr>
          <p:nvPr/>
        </p:nvSpPr>
        <p:spPr>
          <a:xfrm>
            <a:off x="515218" y="5513152"/>
            <a:ext cx="11025186" cy="103587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https://github.com/nitinmadas/SpaceX-Analysis/blob/main/Predictive%20Analysis/Machine%20Learning%20Prediction.ipynb</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object 4">
            <a:extLst>
              <a:ext uri="{FF2B5EF4-FFF2-40B4-BE49-F238E27FC236}">
                <a16:creationId xmlns:a16="http://schemas.microsoft.com/office/drawing/2014/main" id="{B7EFA174-666A-6B5F-357D-39349759F4B8}"/>
              </a:ext>
            </a:extLst>
          </p:cNvPr>
          <p:cNvSpPr txBox="1"/>
          <p:nvPr/>
        </p:nvSpPr>
        <p:spPr>
          <a:xfrm>
            <a:off x="1328166" y="5183504"/>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This is </a:t>
            </a:r>
            <a:r>
              <a:rPr sz="1800" dirty="0">
                <a:latin typeface="Carlito"/>
                <a:cs typeface="Carlito"/>
              </a:rPr>
              <a:t>a </a:t>
            </a:r>
            <a:r>
              <a:rPr sz="1800" spc="-20" dirty="0">
                <a:latin typeface="Carlito"/>
                <a:cs typeface="Carlito"/>
              </a:rPr>
              <a:t>preview </a:t>
            </a:r>
            <a:r>
              <a:rPr sz="1800" spc="-5" dirty="0">
                <a:latin typeface="Carlito"/>
                <a:cs typeface="Carlito"/>
              </a:rPr>
              <a:t>of </a:t>
            </a:r>
            <a:r>
              <a:rPr sz="1800" dirty="0">
                <a:latin typeface="Carlito"/>
                <a:cs typeface="Carlito"/>
              </a:rPr>
              <a:t>the </a:t>
            </a:r>
            <a:r>
              <a:rPr sz="1800" spc="-15" dirty="0">
                <a:latin typeface="Carlito"/>
                <a:cs typeface="Carlito"/>
              </a:rPr>
              <a:t>Plotly dashboard. </a:t>
            </a:r>
            <a:r>
              <a:rPr sz="1800" spc="-5" dirty="0">
                <a:latin typeface="Carlito"/>
                <a:cs typeface="Carlito"/>
              </a:rPr>
              <a:t>The </a:t>
            </a:r>
            <a:r>
              <a:rPr sz="1800" spc="-20" dirty="0">
                <a:latin typeface="Carlito"/>
                <a:cs typeface="Carlito"/>
              </a:rPr>
              <a:t>following </a:t>
            </a:r>
            <a:r>
              <a:rPr sz="1800" spc="-5" dirty="0">
                <a:latin typeface="Carlito"/>
                <a:cs typeface="Carlito"/>
              </a:rPr>
              <a:t>sides will show </a:t>
            </a:r>
            <a:r>
              <a:rPr sz="1800" dirty="0">
                <a:latin typeface="Carlito"/>
                <a:cs typeface="Carlito"/>
              </a:rPr>
              <a:t>the </a:t>
            </a:r>
            <a:r>
              <a:rPr sz="1800" spc="-15" dirty="0">
                <a:latin typeface="Carlito"/>
                <a:cs typeface="Carlito"/>
              </a:rPr>
              <a:t>results </a:t>
            </a:r>
            <a:r>
              <a:rPr sz="1800" spc="-5" dirty="0">
                <a:latin typeface="Carlito"/>
                <a:cs typeface="Carlito"/>
              </a:rPr>
              <a:t>of </a:t>
            </a:r>
            <a:r>
              <a:rPr sz="1800" spc="-20" dirty="0">
                <a:latin typeface="Carlito"/>
                <a:cs typeface="Carlito"/>
              </a:rPr>
              <a:t>EDA </a:t>
            </a:r>
            <a:r>
              <a:rPr sz="1800" spc="-5" dirty="0">
                <a:latin typeface="Carlito"/>
                <a:cs typeface="Carlito"/>
              </a:rPr>
              <a:t>with  </a:t>
            </a:r>
            <a:r>
              <a:rPr sz="1800" spc="-20" dirty="0">
                <a:latin typeface="Carlito"/>
                <a:cs typeface="Carlito"/>
              </a:rPr>
              <a:t>visualization, EDA </a:t>
            </a:r>
            <a:r>
              <a:rPr sz="1800" spc="-5" dirty="0">
                <a:latin typeface="Carlito"/>
                <a:cs typeface="Carlito"/>
              </a:rPr>
              <a:t>with </a:t>
            </a:r>
            <a:r>
              <a:rPr sz="1800" dirty="0">
                <a:latin typeface="Carlito"/>
                <a:cs typeface="Carlito"/>
              </a:rPr>
              <a:t>SQL, </a:t>
            </a:r>
            <a:r>
              <a:rPr sz="1800" spc="-25" dirty="0">
                <a:latin typeface="Carlito"/>
                <a:cs typeface="Carlito"/>
              </a:rPr>
              <a:t>Interactive </a:t>
            </a:r>
            <a:r>
              <a:rPr sz="1800" dirty="0">
                <a:latin typeface="Carlito"/>
                <a:cs typeface="Carlito"/>
              </a:rPr>
              <a:t>Map </a:t>
            </a:r>
            <a:r>
              <a:rPr sz="1800" spc="-5" dirty="0">
                <a:latin typeface="Carlito"/>
                <a:cs typeface="Carlito"/>
              </a:rPr>
              <a:t>with </a:t>
            </a:r>
            <a:r>
              <a:rPr sz="1800" spc="-20" dirty="0">
                <a:latin typeface="Carlito"/>
                <a:cs typeface="Carlito"/>
              </a:rPr>
              <a:t>Folium, </a:t>
            </a:r>
            <a:r>
              <a:rPr sz="1800" dirty="0">
                <a:latin typeface="Carlito"/>
                <a:cs typeface="Carlito"/>
              </a:rPr>
              <a:t>and </a:t>
            </a:r>
            <a:r>
              <a:rPr sz="1800" spc="-10" dirty="0">
                <a:latin typeface="Carlito"/>
                <a:cs typeface="Carlito"/>
              </a:rPr>
              <a:t>finally </a:t>
            </a:r>
            <a:r>
              <a:rPr sz="1800" dirty="0">
                <a:latin typeface="Carlito"/>
                <a:cs typeface="Carlito"/>
              </a:rPr>
              <a:t>the </a:t>
            </a:r>
            <a:r>
              <a:rPr sz="1800" spc="-15" dirty="0">
                <a:latin typeface="Carlito"/>
                <a:cs typeface="Carlito"/>
              </a:rPr>
              <a:t>results </a:t>
            </a:r>
            <a:r>
              <a:rPr sz="1800" spc="-5" dirty="0">
                <a:latin typeface="Carlito"/>
                <a:cs typeface="Carlito"/>
              </a:rPr>
              <a:t>of our </a:t>
            </a:r>
            <a:r>
              <a:rPr sz="1800" dirty="0">
                <a:latin typeface="Carlito"/>
                <a:cs typeface="Carlito"/>
              </a:rPr>
              <a:t>model </a:t>
            </a:r>
            <a:r>
              <a:rPr sz="1800" spc="-5" dirty="0">
                <a:latin typeface="Carlito"/>
                <a:cs typeface="Carlito"/>
              </a:rPr>
              <a:t>with  </a:t>
            </a:r>
            <a:r>
              <a:rPr sz="1800" dirty="0">
                <a:latin typeface="Carlito"/>
                <a:cs typeface="Carlito"/>
              </a:rPr>
              <a:t>about 83%</a:t>
            </a:r>
            <a:r>
              <a:rPr sz="1800" spc="-5" dirty="0">
                <a:latin typeface="Carlito"/>
                <a:cs typeface="Carlito"/>
              </a:rPr>
              <a:t> </a:t>
            </a:r>
            <a:r>
              <a:rPr sz="1800" spc="-45" dirty="0">
                <a:latin typeface="Carlito"/>
                <a:cs typeface="Carlito"/>
              </a:rPr>
              <a:t>accuracy.</a:t>
            </a:r>
            <a:endParaRPr sz="1800" dirty="0">
              <a:latin typeface="Carlito"/>
              <a:cs typeface="Carlito"/>
            </a:endParaRPr>
          </a:p>
        </p:txBody>
      </p:sp>
      <p:pic>
        <p:nvPicPr>
          <p:cNvPr id="3" name="Picture 2">
            <a:extLst>
              <a:ext uri="{FF2B5EF4-FFF2-40B4-BE49-F238E27FC236}">
                <a16:creationId xmlns:a16="http://schemas.microsoft.com/office/drawing/2014/main" id="{2FFF4276-3149-D8A5-71F4-024492CC91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8" name="object 6">
            <a:extLst>
              <a:ext uri="{FF2B5EF4-FFF2-40B4-BE49-F238E27FC236}">
                <a16:creationId xmlns:a16="http://schemas.microsoft.com/office/drawing/2014/main" id="{09C842E8-0570-B030-91A4-5D59FC6394E3}"/>
              </a:ext>
            </a:extLst>
          </p:cNvPr>
          <p:cNvSpPr txBox="1"/>
          <p:nvPr/>
        </p:nvSpPr>
        <p:spPr>
          <a:xfrm>
            <a:off x="806907" y="5146750"/>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
        <p:nvSpPr>
          <p:cNvPr id="9" name="object 7">
            <a:extLst>
              <a:ext uri="{FF2B5EF4-FFF2-40B4-BE49-F238E27FC236}">
                <a16:creationId xmlns:a16="http://schemas.microsoft.com/office/drawing/2014/main" id="{FC1CB609-A2AD-F83F-4BDC-E556CEB6F2E5}"/>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8E31401C-C4C1-B636-4E14-B69A4F81F730}"/>
              </a:ext>
            </a:extLst>
          </p:cNvPr>
          <p:cNvSpPr txBox="1"/>
          <p:nvPr/>
        </p:nvSpPr>
        <p:spPr>
          <a:xfrm>
            <a:off x="770011"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6">
            <a:extLst>
              <a:ext uri="{FF2B5EF4-FFF2-40B4-BE49-F238E27FC236}">
                <a16:creationId xmlns:a16="http://schemas.microsoft.com/office/drawing/2014/main" id="{54EC9921-1E8B-14E5-9DCA-EA2D51E98606}"/>
              </a:ext>
            </a:extLst>
          </p:cNvPr>
          <p:cNvSpPr txBox="1"/>
          <p:nvPr/>
        </p:nvSpPr>
        <p:spPr>
          <a:xfrm>
            <a:off x="902614" y="5103774"/>
            <a:ext cx="5099050" cy="588303"/>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
        <p:nvSpPr>
          <p:cNvPr id="6" name="object 7">
            <a:extLst>
              <a:ext uri="{FF2B5EF4-FFF2-40B4-BE49-F238E27FC236}">
                <a16:creationId xmlns:a16="http://schemas.microsoft.com/office/drawing/2014/main" id="{26786768-FB66-31C2-B54B-3DA9D06F1235}"/>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CEDA81DB-7B7C-6B22-75DB-039DD33562AC}"/>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6">
            <a:extLst>
              <a:ext uri="{FF2B5EF4-FFF2-40B4-BE49-F238E27FC236}">
                <a16:creationId xmlns:a16="http://schemas.microsoft.com/office/drawing/2014/main" id="{A966D6CD-3AFA-0690-22AA-B727C8F0A3FB}"/>
              </a:ext>
            </a:extLst>
          </p:cNvPr>
          <p:cNvSpPr txBox="1"/>
          <p:nvPr/>
        </p:nvSpPr>
        <p:spPr>
          <a:xfrm>
            <a:off x="1177848" y="5053403"/>
            <a:ext cx="6502400" cy="1499870"/>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
        <p:nvSpPr>
          <p:cNvPr id="6" name="object 7">
            <a:extLst>
              <a:ext uri="{FF2B5EF4-FFF2-40B4-BE49-F238E27FC236}">
                <a16:creationId xmlns:a16="http://schemas.microsoft.com/office/drawing/2014/main" id="{70C35A00-84BB-F8A1-7FBB-287E66C3C6DC}"/>
              </a:ext>
            </a:extLst>
          </p:cNvPr>
          <p:cNvSpPr/>
          <p:nvPr/>
        </p:nvSpPr>
        <p:spPr>
          <a:xfrm>
            <a:off x="2321051" y="1400835"/>
            <a:ext cx="5430011" cy="351434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8AC8BD76-2120-5559-7C7C-D1BD78AB1935}"/>
              </a:ext>
            </a:extLst>
          </p:cNvPr>
          <p:cNvSpPr txBox="1"/>
          <p:nvPr/>
        </p:nvSpPr>
        <p:spPr>
          <a:xfrm>
            <a:off x="8403463" y="33875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6">
            <a:extLst>
              <a:ext uri="{FF2B5EF4-FFF2-40B4-BE49-F238E27FC236}">
                <a16:creationId xmlns:a16="http://schemas.microsoft.com/office/drawing/2014/main" id="{2DB00204-298E-0EC6-8C41-D52612A7512E}"/>
              </a:ext>
            </a:extLst>
          </p:cNvPr>
          <p:cNvSpPr txBox="1"/>
          <p:nvPr/>
        </p:nvSpPr>
        <p:spPr>
          <a:xfrm>
            <a:off x="734028" y="4990497"/>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sz="1600" dirty="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dirty="0">
              <a:latin typeface="Carlito"/>
              <a:cs typeface="Carlito"/>
            </a:endParaRPr>
          </a:p>
        </p:txBody>
      </p:sp>
      <p:sp>
        <p:nvSpPr>
          <p:cNvPr id="6" name="object 7">
            <a:extLst>
              <a:ext uri="{FF2B5EF4-FFF2-40B4-BE49-F238E27FC236}">
                <a16:creationId xmlns:a16="http://schemas.microsoft.com/office/drawing/2014/main" id="{CAD854ED-6040-9CB8-B833-A8EBC6E6A4D6}"/>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4E597758-FB3E-EF41-839A-0F4FA61D8A38}"/>
              </a:ext>
            </a:extLst>
          </p:cNvPr>
          <p:cNvSpPr txBox="1"/>
          <p:nvPr/>
        </p:nvSpPr>
        <p:spPr>
          <a:xfrm>
            <a:off x="734028" y="4410792"/>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6">
            <a:extLst>
              <a:ext uri="{FF2B5EF4-FFF2-40B4-BE49-F238E27FC236}">
                <a16:creationId xmlns:a16="http://schemas.microsoft.com/office/drawing/2014/main" id="{6967EFB5-84EF-D03F-DCF7-4EF562C3E0FD}"/>
              </a:ext>
            </a:extLst>
          </p:cNvPr>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
        <p:nvSpPr>
          <p:cNvPr id="6" name="object 7">
            <a:extLst>
              <a:ext uri="{FF2B5EF4-FFF2-40B4-BE49-F238E27FC236}">
                <a16:creationId xmlns:a16="http://schemas.microsoft.com/office/drawing/2014/main" id="{EDDC97EA-8B12-2073-DBA7-0008FA8FC236}"/>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D60EBAAD-946B-919C-09BB-A935195EE593}"/>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6">
            <a:extLst>
              <a:ext uri="{FF2B5EF4-FFF2-40B4-BE49-F238E27FC236}">
                <a16:creationId xmlns:a16="http://schemas.microsoft.com/office/drawing/2014/main" id="{BC0CFED1-15F0-2AD7-5A90-260BAA32C613}"/>
              </a:ext>
            </a:extLst>
          </p:cNvPr>
          <p:cNvSpPr txBox="1"/>
          <p:nvPr/>
        </p:nvSpPr>
        <p:spPr>
          <a:xfrm>
            <a:off x="11760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
        <p:nvSpPr>
          <p:cNvPr id="6" name="object 7">
            <a:extLst>
              <a:ext uri="{FF2B5EF4-FFF2-40B4-BE49-F238E27FC236}">
                <a16:creationId xmlns:a16="http://schemas.microsoft.com/office/drawing/2014/main" id="{DDC14C3F-7F83-94CA-5E36-6F0FB25F9492}"/>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2853253A-D4DA-0B9E-8818-9780D9D6E392}"/>
              </a:ext>
            </a:extLst>
          </p:cNvPr>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4">
            <a:extLst>
              <a:ext uri="{FF2B5EF4-FFF2-40B4-BE49-F238E27FC236}">
                <a16:creationId xmlns:a16="http://schemas.microsoft.com/office/drawing/2014/main" id="{14F592F7-B491-3886-53DD-F65251B64357}"/>
              </a:ext>
            </a:extLst>
          </p:cNvPr>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
        <p:nvSpPr>
          <p:cNvPr id="6" name="object 5">
            <a:extLst>
              <a:ext uri="{FF2B5EF4-FFF2-40B4-BE49-F238E27FC236}">
                <a16:creationId xmlns:a16="http://schemas.microsoft.com/office/drawing/2014/main" id="{2767403D-A851-33F4-9BCD-B9BD8BD7EAC6}"/>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4">
            <a:extLst>
              <a:ext uri="{FF2B5EF4-FFF2-40B4-BE49-F238E27FC236}">
                <a16:creationId xmlns:a16="http://schemas.microsoft.com/office/drawing/2014/main" id="{4EAEBCF2-3332-E09B-44F6-82A63189F47B}"/>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6" name="object 5">
            <a:extLst>
              <a:ext uri="{FF2B5EF4-FFF2-40B4-BE49-F238E27FC236}">
                <a16:creationId xmlns:a16="http://schemas.microsoft.com/office/drawing/2014/main" id="{D2C653F9-8656-3F79-5E68-44990EDEAF36}"/>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86D2CB16-D4A5-24BE-DD59-8633A0F8071B}"/>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6" name="object 5">
            <a:extLst>
              <a:ext uri="{FF2B5EF4-FFF2-40B4-BE49-F238E27FC236}">
                <a16:creationId xmlns:a16="http://schemas.microsoft.com/office/drawing/2014/main" id="{82561E27-E190-FF37-EB2E-417FE39C252B}"/>
              </a:ext>
            </a:extLst>
          </p:cNvPr>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9F625B17-F682-58A0-05B7-899AAE9B75D9}"/>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6" name="object 5">
            <a:extLst>
              <a:ext uri="{FF2B5EF4-FFF2-40B4-BE49-F238E27FC236}">
                <a16:creationId xmlns:a16="http://schemas.microsoft.com/office/drawing/2014/main" id="{FD75FEF6-AD19-5B17-9844-5979C5F46E71}"/>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45355650-3E5B-FBA1-A2E2-9F7199858B28}"/>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6" name="object 5">
            <a:extLst>
              <a:ext uri="{FF2B5EF4-FFF2-40B4-BE49-F238E27FC236}">
                <a16:creationId xmlns:a16="http://schemas.microsoft.com/office/drawing/2014/main" id="{BEEE17EC-8336-BEDA-0093-177F28952E8E}"/>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4B7038DA-7657-8F03-A651-A114EFBFEB70}"/>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3" name="object 5">
            <a:extLst>
              <a:ext uri="{FF2B5EF4-FFF2-40B4-BE49-F238E27FC236}">
                <a16:creationId xmlns:a16="http://schemas.microsoft.com/office/drawing/2014/main" id="{0D52A889-FC22-9878-78F4-66F865C7D69F}"/>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object 3">
            <a:extLst>
              <a:ext uri="{FF2B5EF4-FFF2-40B4-BE49-F238E27FC236}">
                <a16:creationId xmlns:a16="http://schemas.microsoft.com/office/drawing/2014/main" id="{15BAF822-14E0-1625-7FDB-B2D381B8600B}"/>
              </a:ext>
            </a:extLst>
          </p:cNvPr>
          <p:cNvSpPr txBox="1"/>
          <p:nvPr/>
        </p:nvSpPr>
        <p:spPr>
          <a:xfrm>
            <a:off x="945588" y="1726227"/>
            <a:ext cx="10164445" cy="4129335"/>
          </a:xfrm>
          <a:prstGeom prst="rect">
            <a:avLst/>
          </a:prstGeom>
        </p:spPr>
        <p:txBody>
          <a:bodyPr vert="horz" wrap="square" lIns="0" tIns="45719" rIns="0" bIns="0" rtlCol="0">
            <a:spAutoFit/>
          </a:bodyPr>
          <a:lstStyle/>
          <a:p>
            <a:pPr marL="228600" marR="142875" indent="-228600">
              <a:spcBef>
                <a:spcPts val="1400"/>
              </a:spcBef>
              <a:buFont typeface="Arial"/>
              <a:buChar char="•"/>
              <a:tabLst>
                <a:tab pos="240665" algn="l"/>
                <a:tab pos="241300" algn="l"/>
              </a:tabLst>
            </a:pPr>
            <a:r>
              <a:rPr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GridSearchCV to find best parameters for machine learning  models. Visualize accuracy score of all models.</a:t>
            </a:r>
          </a:p>
          <a:p>
            <a:pPr marL="228600" indent="-228600">
              <a:spcBef>
                <a:spcPts val="1400"/>
              </a:spcBef>
              <a:buClr>
                <a:srgbClr val="BB562C"/>
              </a:buClr>
              <a:buFont typeface="Arial"/>
              <a:buChar char="•"/>
            </a:pPr>
            <a:endParaRPr sz="2200" dirty="0">
              <a:solidFill>
                <a:schemeClr val="accent3">
                  <a:lumMod val="25000"/>
                </a:schemeClr>
              </a:solidFill>
              <a:latin typeface="Abadi" panose="020B0604020104020204" pitchFamily="34" charset="0"/>
            </a:endParaRPr>
          </a:p>
          <a:p>
            <a:pPr marL="228600" marR="5080" indent="-228600">
              <a:spcBef>
                <a:spcPts val="1400"/>
              </a:spcBef>
              <a:buFont typeface="Arial"/>
              <a:buChar char="•"/>
              <a:tabLst>
                <a:tab pos="240665" algn="l"/>
                <a:tab pos="241300" algn="l"/>
              </a:tabLst>
            </a:pPr>
            <a:r>
              <a:rPr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p:txBody>
      </p:sp>
    </p:spTree>
    <p:extLst>
      <p:ext uri="{BB962C8B-B14F-4D97-AF65-F5344CB8AC3E}">
        <p14:creationId xmlns:p14="http://schemas.microsoft.com/office/powerpoint/2010/main" val="29209311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2FEFAB83-CB73-BD94-D10F-00062A4CDFD3}"/>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B2D9713A-B440-F672-344C-4B80F6D5C404}"/>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D1D13171-44C1-1A45-4877-3A5A4116A401}"/>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4B913FB4-A656-E051-FECC-6CD49C966A9B}"/>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2015 Failed Drone Ship Landing Records</a:t>
            </a:r>
          </a:p>
        </p:txBody>
      </p:sp>
      <p:sp>
        <p:nvSpPr>
          <p:cNvPr id="10" name="object 4">
            <a:extLst>
              <a:ext uri="{FF2B5EF4-FFF2-40B4-BE49-F238E27FC236}">
                <a16:creationId xmlns:a16="http://schemas.microsoft.com/office/drawing/2014/main" id="{FA629775-BBB9-D104-DED2-C4F3B202D2EA}"/>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11" name="object 5">
            <a:extLst>
              <a:ext uri="{FF2B5EF4-FFF2-40B4-BE49-F238E27FC236}">
                <a16:creationId xmlns:a16="http://schemas.microsoft.com/office/drawing/2014/main" id="{FA364302-B2E6-AB1C-4DFD-F9AA6B11D768}"/>
              </a:ext>
            </a:extLst>
          </p:cNvPr>
          <p:cNvSpPr/>
          <p:nvPr/>
        </p:nvSpPr>
        <p:spPr>
          <a:xfrm>
            <a:off x="152400" y="2591562"/>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802613A6-AA5E-EE7A-989E-D33F5AD3F17B}"/>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F3B7536A-841E-C2FE-56B1-6100EDE8B8C1}"/>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Launch Site Locations</a:t>
            </a:r>
            <a:endParaRPr lang="en-US" dirty="0">
              <a:solidFill>
                <a:srgbClr val="0B49CB"/>
              </a:solidFill>
              <a:latin typeface="Abadi"/>
            </a:endParaRPr>
          </a:p>
        </p:txBody>
      </p:sp>
      <p:sp>
        <p:nvSpPr>
          <p:cNvPr id="7" name="object 3">
            <a:extLst>
              <a:ext uri="{FF2B5EF4-FFF2-40B4-BE49-F238E27FC236}">
                <a16:creationId xmlns:a16="http://schemas.microsoft.com/office/drawing/2014/main" id="{9349BB1A-2B2E-3156-AD14-B6DEA240E4E1}"/>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8" name="object 4">
            <a:extLst>
              <a:ext uri="{FF2B5EF4-FFF2-40B4-BE49-F238E27FC236}">
                <a16:creationId xmlns:a16="http://schemas.microsoft.com/office/drawing/2014/main" id="{2334C9AC-86D2-B96B-2A1F-BA978830D4F1}"/>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4400" dirty="0">
                <a:solidFill>
                  <a:srgbClr val="0B49CB"/>
                </a:solidFill>
                <a:latin typeface="Abadi"/>
              </a:rPr>
              <a:t>Color-Coded Launch Markers</a:t>
            </a:r>
            <a:endParaRPr lang="en-US" sz="4400" dirty="0">
              <a:solidFill>
                <a:srgbClr val="0B49CB"/>
              </a:solidFill>
              <a:latin typeface="Abadi"/>
            </a:endParaRPr>
          </a:p>
        </p:txBody>
      </p:sp>
      <p:sp>
        <p:nvSpPr>
          <p:cNvPr id="2" name="object 3">
            <a:extLst>
              <a:ext uri="{FF2B5EF4-FFF2-40B4-BE49-F238E27FC236}">
                <a16:creationId xmlns:a16="http://schemas.microsoft.com/office/drawing/2014/main" id="{76E8E6BB-D3DB-D195-782A-18FB695AB6D9}"/>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5C6D154C-88D2-B5E0-3787-009150CFEADA}"/>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sz="4400" dirty="0">
                <a:solidFill>
                  <a:srgbClr val="0B49CB"/>
                </a:solidFill>
                <a:latin typeface="Abadi"/>
              </a:rPr>
              <a:t>Key Location Proximities</a:t>
            </a:r>
            <a:endParaRPr lang="en-US" sz="4400" dirty="0">
              <a:solidFill>
                <a:srgbClr val="0B49CB"/>
              </a:solidFill>
              <a:latin typeface="Abadi"/>
            </a:endParaRPr>
          </a:p>
        </p:txBody>
      </p:sp>
      <p:sp>
        <p:nvSpPr>
          <p:cNvPr id="2" name="object 3">
            <a:extLst>
              <a:ext uri="{FF2B5EF4-FFF2-40B4-BE49-F238E27FC236}">
                <a16:creationId xmlns:a16="http://schemas.microsoft.com/office/drawing/2014/main" id="{4054293A-7B2E-EDBE-E633-79B589784568}"/>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C82706BF-D867-2927-F07F-1A2879782BA2}"/>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9D528458-3B20-DBA9-2E99-D893D8B71DD9}"/>
              </a:ext>
            </a:extLst>
          </p:cNvPr>
          <p:cNvGrpSpPr/>
          <p:nvPr/>
        </p:nvGrpSpPr>
        <p:grpSpPr>
          <a:xfrm>
            <a:off x="2802635" y="3552444"/>
            <a:ext cx="7505700" cy="1562100"/>
            <a:chOff x="2802635" y="3552444"/>
            <a:chExt cx="7505700" cy="1562100"/>
          </a:xfrm>
        </p:grpSpPr>
        <p:sp>
          <p:nvSpPr>
            <p:cNvPr id="7" name="object 6">
              <a:extLst>
                <a:ext uri="{FF2B5EF4-FFF2-40B4-BE49-F238E27FC236}">
                  <a16:creationId xmlns:a16="http://schemas.microsoft.com/office/drawing/2014/main" id="{17F80666-46B5-23EE-5D23-5ECF6F605B10}"/>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FEC922F3-548F-BAA9-55E3-02277DC76DE5}"/>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5400" dirty="0">
                <a:solidFill>
                  <a:srgbClr val="0B49CB"/>
                </a:solidFill>
                <a:latin typeface="Abadi"/>
              </a:rPr>
              <a:t>Successful Launches Across Launch Sites</a:t>
            </a:r>
          </a:p>
        </p:txBody>
      </p:sp>
      <p:sp>
        <p:nvSpPr>
          <p:cNvPr id="2" name="object 3">
            <a:extLst>
              <a:ext uri="{FF2B5EF4-FFF2-40B4-BE49-F238E27FC236}">
                <a16:creationId xmlns:a16="http://schemas.microsoft.com/office/drawing/2014/main" id="{40EA1A5D-142E-C66D-D506-FFFDF239249D}"/>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
        <p:nvSpPr>
          <p:cNvPr id="4" name="object 4">
            <a:extLst>
              <a:ext uri="{FF2B5EF4-FFF2-40B4-BE49-F238E27FC236}">
                <a16:creationId xmlns:a16="http://schemas.microsoft.com/office/drawing/2014/main" id="{55AF0F61-5644-4EE4-06A4-CA34B03B6833}"/>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1D02F97B-CBAD-F780-FAEE-F96E1B66ACA7}"/>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object 6">
            <a:extLst>
              <a:ext uri="{FF2B5EF4-FFF2-40B4-BE49-F238E27FC236}">
                <a16:creationId xmlns:a16="http://schemas.microsoft.com/office/drawing/2014/main" id="{FED42088-C8F1-4C14-E2D7-A8E64304EFF1}"/>
              </a:ext>
            </a:extLst>
          </p:cNvPr>
          <p:cNvSpPr txBox="1"/>
          <p:nvPr/>
        </p:nvSpPr>
        <p:spPr>
          <a:xfrm>
            <a:off x="687643" y="1568508"/>
            <a:ext cx="10810964" cy="4161396"/>
          </a:xfrm>
          <a:prstGeom prst="rect">
            <a:avLst/>
          </a:prstGeom>
        </p:spPr>
        <p:txBody>
          <a:bodyPr vert="horz" wrap="square" lIns="0" tIns="161290" rIns="0" bIns="0" rtlCol="0">
            <a:spAutoFit/>
          </a:bodyPr>
          <a:lstStyle/>
          <a:p>
            <a:pPr marL="144780">
              <a:spcBef>
                <a:spcPts val="850"/>
              </a:spcBef>
              <a:tabLst>
                <a:tab pos="253365" algn="l"/>
                <a:tab pos="254000" algn="l"/>
              </a:tabLst>
            </a:pPr>
            <a:r>
              <a:rPr lang="en-US" sz="3000" spc="-20" dirty="0">
                <a:uFill>
                  <a:solidFill>
                    <a:srgbClr val="BB562C"/>
                  </a:solidFill>
                </a:uFill>
                <a:latin typeface="Carlito"/>
              </a:rPr>
              <a:t>Background:</a:t>
            </a:r>
          </a:p>
          <a:p>
            <a:pPr marL="253365" indent="-229235">
              <a:lnSpc>
                <a:spcPct val="100000"/>
              </a:lnSpc>
              <a:spcBef>
                <a:spcPts val="850"/>
              </a:spcBef>
              <a:buFont typeface="Arial"/>
              <a:buChar char="•"/>
              <a:tabLst>
                <a:tab pos="253365" algn="l"/>
                <a:tab pos="254000" algn="l"/>
              </a:tabLst>
            </a:pPr>
            <a:r>
              <a:rPr lang="en-US" sz="2200" spc="-20" dirty="0">
                <a:latin typeface="Carlito"/>
                <a:cs typeface="Carlito"/>
              </a:rPr>
              <a:t>Commercial </a:t>
            </a:r>
            <a:r>
              <a:rPr lang="en-US" sz="2200" spc="-10" dirty="0">
                <a:latin typeface="Carlito"/>
                <a:cs typeface="Carlito"/>
              </a:rPr>
              <a:t>Space </a:t>
            </a:r>
            <a:r>
              <a:rPr lang="en-US" sz="2200" spc="-25" dirty="0">
                <a:latin typeface="Carlito"/>
                <a:cs typeface="Carlito"/>
              </a:rPr>
              <a:t>Age </a:t>
            </a:r>
            <a:r>
              <a:rPr lang="en-US" sz="2200" spc="-5" dirty="0">
                <a:latin typeface="Carlito"/>
                <a:cs typeface="Carlito"/>
              </a:rPr>
              <a:t>is</a:t>
            </a:r>
            <a:r>
              <a:rPr lang="en-US" sz="2200" spc="50" dirty="0">
                <a:latin typeface="Carlito"/>
                <a:cs typeface="Carlito"/>
              </a:rPr>
              <a:t> </a:t>
            </a:r>
            <a:r>
              <a:rPr lang="en-US" sz="2200" spc="-20" dirty="0">
                <a:latin typeface="Carlito"/>
                <a:cs typeface="Carlito"/>
              </a:rPr>
              <a:t>Here</a:t>
            </a:r>
            <a:endParaRPr lang="en-US" sz="2200" dirty="0">
              <a:latin typeface="Carlito"/>
              <a:cs typeface="Carlito"/>
            </a:endParaRPr>
          </a:p>
          <a:p>
            <a:pPr marL="253365" indent="-229235">
              <a:lnSpc>
                <a:spcPct val="100000"/>
              </a:lnSpc>
              <a:spcBef>
                <a:spcPts val="705"/>
              </a:spcBef>
              <a:buFont typeface="Arial"/>
              <a:buChar char="•"/>
              <a:tabLst>
                <a:tab pos="253365" algn="l"/>
                <a:tab pos="254000" algn="l"/>
              </a:tabLst>
            </a:pPr>
            <a:r>
              <a:rPr sz="2200" spc="-15" dirty="0">
                <a:latin typeface="Carlito"/>
                <a:cs typeface="Carlito"/>
              </a:rPr>
              <a:t>Space </a:t>
            </a:r>
            <a:r>
              <a:rPr sz="2200" spc="-5" dirty="0">
                <a:latin typeface="Carlito"/>
                <a:cs typeface="Carlito"/>
              </a:rPr>
              <a:t>X </a:t>
            </a:r>
            <a:r>
              <a:rPr sz="2200" spc="-15" dirty="0">
                <a:latin typeface="Carlito"/>
                <a:cs typeface="Carlito"/>
              </a:rPr>
              <a:t>has </a:t>
            </a:r>
            <a:r>
              <a:rPr sz="2200" spc="-20" dirty="0">
                <a:latin typeface="Carlito"/>
                <a:cs typeface="Carlito"/>
              </a:rPr>
              <a:t>best pricing </a:t>
            </a:r>
            <a:r>
              <a:rPr sz="2200" spc="-15" dirty="0">
                <a:latin typeface="Carlito"/>
                <a:cs typeface="Carlito"/>
              </a:rPr>
              <a:t>($62 </a:t>
            </a:r>
            <a:r>
              <a:rPr sz="2200" spc="-5" dirty="0">
                <a:latin typeface="Carlito"/>
                <a:cs typeface="Carlito"/>
              </a:rPr>
              <a:t>million </a:t>
            </a:r>
            <a:r>
              <a:rPr sz="2200" spc="-15" dirty="0">
                <a:latin typeface="Carlito"/>
                <a:cs typeface="Carlito"/>
              </a:rPr>
              <a:t>vs. </a:t>
            </a:r>
            <a:r>
              <a:rPr sz="2200" spc="-5" dirty="0">
                <a:latin typeface="Carlito"/>
                <a:cs typeface="Carlito"/>
              </a:rPr>
              <a:t>$165 million</a:t>
            </a:r>
            <a:r>
              <a:rPr sz="2200" spc="25" dirty="0">
                <a:latin typeface="Carlito"/>
                <a:cs typeface="Carlito"/>
              </a:rPr>
              <a:t> </a:t>
            </a:r>
            <a:r>
              <a:rPr sz="2200" spc="-5" dirty="0">
                <a:latin typeface="Carlito"/>
                <a:cs typeface="Carlito"/>
              </a:rPr>
              <a:t>USD)</a:t>
            </a:r>
            <a:endParaRPr sz="2200" dirty="0">
              <a:latin typeface="Carlito"/>
              <a:cs typeface="Carlito"/>
            </a:endParaRPr>
          </a:p>
          <a:p>
            <a:pPr marL="253365" indent="-229235">
              <a:lnSpc>
                <a:spcPct val="100000"/>
              </a:lnSpc>
              <a:spcBef>
                <a:spcPts val="695"/>
              </a:spcBef>
              <a:buFont typeface="Arial"/>
              <a:buChar char="•"/>
              <a:tabLst>
                <a:tab pos="253365" algn="l"/>
                <a:tab pos="254000" algn="l"/>
              </a:tabLst>
            </a:pPr>
            <a:r>
              <a:rPr sz="2200" spc="-25" dirty="0">
                <a:latin typeface="Carlito"/>
                <a:cs typeface="Carlito"/>
              </a:rPr>
              <a:t>Largely </a:t>
            </a:r>
            <a:r>
              <a:rPr sz="2200" spc="-15" dirty="0">
                <a:latin typeface="Carlito"/>
                <a:cs typeface="Carlito"/>
              </a:rPr>
              <a:t>due </a:t>
            </a:r>
            <a:r>
              <a:rPr sz="2200" spc="-30" dirty="0">
                <a:latin typeface="Carlito"/>
                <a:cs typeface="Carlito"/>
              </a:rPr>
              <a:t>to </a:t>
            </a:r>
            <a:r>
              <a:rPr sz="2200" spc="-5" dirty="0">
                <a:latin typeface="Carlito"/>
                <a:cs typeface="Carlito"/>
              </a:rPr>
              <a:t>ability </a:t>
            </a:r>
            <a:r>
              <a:rPr sz="2200" spc="-30" dirty="0">
                <a:latin typeface="Carlito"/>
                <a:cs typeface="Carlito"/>
              </a:rPr>
              <a:t>to recover </a:t>
            </a:r>
            <a:r>
              <a:rPr sz="2200" spc="-15" dirty="0">
                <a:latin typeface="Carlito"/>
                <a:cs typeface="Carlito"/>
              </a:rPr>
              <a:t>part </a:t>
            </a:r>
            <a:r>
              <a:rPr sz="2200" dirty="0">
                <a:latin typeface="Carlito"/>
                <a:cs typeface="Carlito"/>
              </a:rPr>
              <a:t>of </a:t>
            </a:r>
            <a:r>
              <a:rPr sz="2200" spc="-45" dirty="0">
                <a:latin typeface="Carlito"/>
                <a:cs typeface="Carlito"/>
              </a:rPr>
              <a:t>rocket </a:t>
            </a:r>
            <a:r>
              <a:rPr sz="2200" spc="-25" dirty="0">
                <a:latin typeface="Carlito"/>
                <a:cs typeface="Carlito"/>
              </a:rPr>
              <a:t>(Stage</a:t>
            </a:r>
            <a:r>
              <a:rPr sz="2200" spc="135" dirty="0">
                <a:latin typeface="Carlito"/>
                <a:cs typeface="Carlito"/>
              </a:rPr>
              <a:t> </a:t>
            </a:r>
            <a:r>
              <a:rPr sz="2200" spc="-5" dirty="0">
                <a:latin typeface="Carlito"/>
                <a:cs typeface="Carlito"/>
              </a:rPr>
              <a:t>1)</a:t>
            </a:r>
            <a:endParaRPr sz="2200" dirty="0">
              <a:latin typeface="Carlito"/>
              <a:cs typeface="Carlito"/>
            </a:endParaRPr>
          </a:p>
          <a:p>
            <a:pPr marL="253365" indent="-229235">
              <a:lnSpc>
                <a:spcPct val="100000"/>
              </a:lnSpc>
              <a:spcBef>
                <a:spcPts val="700"/>
              </a:spcBef>
              <a:buFont typeface="Arial"/>
              <a:buChar char="•"/>
              <a:tabLst>
                <a:tab pos="253365" algn="l"/>
                <a:tab pos="254000" algn="l"/>
              </a:tabLst>
            </a:pPr>
            <a:r>
              <a:rPr sz="2200" spc="-15" dirty="0">
                <a:latin typeface="Carlito"/>
                <a:cs typeface="Carlito"/>
              </a:rPr>
              <a:t>Space </a:t>
            </a:r>
            <a:r>
              <a:rPr sz="2200" spc="-5" dirty="0">
                <a:latin typeface="Carlito"/>
                <a:cs typeface="Carlito"/>
              </a:rPr>
              <a:t>Y </a:t>
            </a:r>
            <a:r>
              <a:rPr sz="2200" spc="-25" dirty="0">
                <a:latin typeface="Carlito"/>
                <a:cs typeface="Carlito"/>
              </a:rPr>
              <a:t>wants </a:t>
            </a:r>
            <a:r>
              <a:rPr sz="2200" spc="-30" dirty="0">
                <a:latin typeface="Carlito"/>
                <a:cs typeface="Carlito"/>
              </a:rPr>
              <a:t>to </a:t>
            </a:r>
            <a:r>
              <a:rPr sz="2200" spc="-25" dirty="0">
                <a:latin typeface="Carlito"/>
                <a:cs typeface="Carlito"/>
              </a:rPr>
              <a:t>compete </a:t>
            </a:r>
            <a:r>
              <a:rPr sz="2200" spc="-5" dirty="0">
                <a:latin typeface="Carlito"/>
                <a:cs typeface="Carlito"/>
              </a:rPr>
              <a:t>with </a:t>
            </a:r>
            <a:r>
              <a:rPr sz="2200" spc="-10" dirty="0">
                <a:latin typeface="Carlito"/>
                <a:cs typeface="Carlito"/>
              </a:rPr>
              <a:t>Space</a:t>
            </a:r>
            <a:r>
              <a:rPr sz="2200" spc="60" dirty="0">
                <a:latin typeface="Carlito"/>
                <a:cs typeface="Carlito"/>
              </a:rPr>
              <a:t> </a:t>
            </a:r>
            <a:r>
              <a:rPr sz="2200" spc="-5" dirty="0">
                <a:latin typeface="Carlito"/>
                <a:cs typeface="Carlito"/>
              </a:rPr>
              <a:t>X</a:t>
            </a:r>
            <a:endParaRPr sz="2200" dirty="0">
              <a:latin typeface="Carlito"/>
              <a:cs typeface="Carlito"/>
            </a:endParaRPr>
          </a:p>
          <a:p>
            <a:pPr>
              <a:lnSpc>
                <a:spcPct val="100000"/>
              </a:lnSpc>
              <a:buClr>
                <a:srgbClr val="BB562C"/>
              </a:buClr>
              <a:buFont typeface="Arial"/>
              <a:buChar char="•"/>
            </a:pPr>
            <a:endParaRPr sz="2500" dirty="0">
              <a:latin typeface="Carlito"/>
              <a:cs typeface="Carlito"/>
            </a:endParaRPr>
          </a:p>
          <a:p>
            <a:pPr>
              <a:lnSpc>
                <a:spcPct val="100000"/>
              </a:lnSpc>
              <a:spcBef>
                <a:spcPts val="15"/>
              </a:spcBef>
              <a:buClr>
                <a:srgbClr val="BB562C"/>
              </a:buClr>
              <a:buFont typeface="Arial"/>
              <a:buChar char="•"/>
            </a:pPr>
            <a:endParaRPr sz="3350" dirty="0">
              <a:latin typeface="Carlito"/>
              <a:cs typeface="Carlito"/>
            </a:endParaRPr>
          </a:p>
          <a:p>
            <a:pPr marL="144780">
              <a:lnSpc>
                <a:spcPct val="100000"/>
              </a:lnSpc>
            </a:pPr>
            <a:r>
              <a:rPr sz="3000" spc="-20" dirty="0">
                <a:uFill>
                  <a:solidFill>
                    <a:srgbClr val="BB562C"/>
                  </a:solidFill>
                </a:uFill>
                <a:latin typeface="Carlito"/>
                <a:cs typeface="Carlito"/>
              </a:rPr>
              <a:t>Problem:</a:t>
            </a:r>
            <a:endParaRPr sz="3000" dirty="0">
              <a:latin typeface="Carlito"/>
              <a:cs typeface="Carlito"/>
            </a:endParaRPr>
          </a:p>
          <a:p>
            <a:pPr marL="240665" marR="591185" indent="-240665">
              <a:lnSpc>
                <a:spcPts val="2510"/>
              </a:lnSpc>
              <a:spcBef>
                <a:spcPts val="900"/>
              </a:spcBef>
              <a:buFont typeface="Arial"/>
              <a:buChar char="•"/>
              <a:tabLst>
                <a:tab pos="240665" algn="l"/>
                <a:tab pos="241300" algn="l"/>
              </a:tabLst>
            </a:pPr>
            <a:r>
              <a:rPr sz="2200" spc="-10" dirty="0">
                <a:latin typeface="Carlito"/>
                <a:cs typeface="Carlito"/>
              </a:rPr>
              <a:t>Space </a:t>
            </a:r>
            <a:r>
              <a:rPr sz="2200" spc="-5" dirty="0">
                <a:latin typeface="Carlito"/>
                <a:cs typeface="Carlito"/>
              </a:rPr>
              <a:t>Y </a:t>
            </a:r>
            <a:r>
              <a:rPr sz="2200" spc="-25" dirty="0">
                <a:latin typeface="Carlito"/>
                <a:cs typeface="Carlito"/>
              </a:rPr>
              <a:t>tasks </a:t>
            </a:r>
            <a:r>
              <a:rPr sz="2200" spc="-5" dirty="0">
                <a:latin typeface="Carlito"/>
                <a:cs typeface="Carlito"/>
              </a:rPr>
              <a:t>us </a:t>
            </a:r>
            <a:r>
              <a:rPr sz="2200" spc="-30" dirty="0">
                <a:latin typeface="Carlito"/>
                <a:cs typeface="Carlito"/>
              </a:rPr>
              <a:t>to </a:t>
            </a:r>
            <a:r>
              <a:rPr sz="2200" spc="-25" dirty="0">
                <a:latin typeface="Carlito"/>
                <a:cs typeface="Carlito"/>
              </a:rPr>
              <a:t>train </a:t>
            </a:r>
            <a:r>
              <a:rPr sz="2200" spc="-5" dirty="0">
                <a:latin typeface="Carlito"/>
                <a:cs typeface="Carlito"/>
              </a:rPr>
              <a:t>a machine learning model </a:t>
            </a:r>
            <a:r>
              <a:rPr sz="2200" spc="-60" dirty="0">
                <a:latin typeface="Carlito"/>
                <a:cs typeface="Carlito"/>
              </a:rPr>
              <a:t>to  </a:t>
            </a:r>
            <a:r>
              <a:rPr sz="2200" spc="-20" dirty="0">
                <a:latin typeface="Carlito"/>
                <a:cs typeface="Carlito"/>
              </a:rPr>
              <a:t>predict successful </a:t>
            </a:r>
            <a:r>
              <a:rPr sz="2200" spc="-25" dirty="0">
                <a:latin typeface="Carlito"/>
                <a:cs typeface="Carlito"/>
              </a:rPr>
              <a:t>Stage </a:t>
            </a:r>
            <a:r>
              <a:rPr sz="2200" spc="-5" dirty="0">
                <a:latin typeface="Carlito"/>
                <a:cs typeface="Carlito"/>
              </a:rPr>
              <a:t>1</a:t>
            </a:r>
            <a:r>
              <a:rPr sz="2200" spc="45" dirty="0">
                <a:latin typeface="Carlito"/>
                <a:cs typeface="Carlito"/>
              </a:rPr>
              <a:t> </a:t>
            </a:r>
            <a:r>
              <a:rPr sz="2200" spc="-25" dirty="0">
                <a:latin typeface="Carlito"/>
                <a:cs typeface="Carlito"/>
              </a:rPr>
              <a:t>recovery</a:t>
            </a:r>
            <a:endParaRPr sz="2200" dirty="0">
              <a:latin typeface="Carlito"/>
              <a:cs typeface="Carlito"/>
            </a:endParaRPr>
          </a:p>
        </p:txBody>
      </p:sp>
    </p:spTree>
    <p:extLst>
      <p:ext uri="{BB962C8B-B14F-4D97-AF65-F5344CB8AC3E}">
        <p14:creationId xmlns:p14="http://schemas.microsoft.com/office/powerpoint/2010/main" val="2113355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900"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33B6409F-AD40-954D-6EC3-25855F7E50D4}"/>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6308E5E0-9750-3C35-5ED0-5A56EED0E037}"/>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98267C59-D4D5-B2B6-095F-611B6169DB64}"/>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BA7880E-531A-3B3D-95DD-2ED060E0ED0D}"/>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6200"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AA15660F-5700-3522-BD27-45F4DA904087}"/>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a:extLst>
              <a:ext uri="{FF2B5EF4-FFF2-40B4-BE49-F238E27FC236}">
                <a16:creationId xmlns:a16="http://schemas.microsoft.com/office/drawing/2014/main" id="{5C61CEB3-EC95-7956-B513-7C4D2EF1806C}"/>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6">
            <a:extLst>
              <a:ext uri="{FF2B5EF4-FFF2-40B4-BE49-F238E27FC236}">
                <a16:creationId xmlns:a16="http://schemas.microsoft.com/office/drawing/2014/main" id="{F61698DF-24A5-E3BC-B73E-A6886949A295}"/>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
        <p:nvSpPr>
          <p:cNvPr id="3" name="object 7">
            <a:extLst>
              <a:ext uri="{FF2B5EF4-FFF2-40B4-BE49-F238E27FC236}">
                <a16:creationId xmlns:a16="http://schemas.microsoft.com/office/drawing/2014/main" id="{8892FA29-2576-C33C-28B2-990F9434884F}"/>
              </a:ext>
            </a:extLst>
          </p:cNvPr>
          <p:cNvSpPr/>
          <p:nvPr/>
        </p:nvSpPr>
        <p:spPr>
          <a:xfrm>
            <a:off x="3086100" y="12070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6">
            <a:extLst>
              <a:ext uri="{FF2B5EF4-FFF2-40B4-BE49-F238E27FC236}">
                <a16:creationId xmlns:a16="http://schemas.microsoft.com/office/drawing/2014/main" id="{3051F247-B94A-EB6A-7F9A-4BE24268C238}"/>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3" name="object 7">
            <a:extLst>
              <a:ext uri="{FF2B5EF4-FFF2-40B4-BE49-F238E27FC236}">
                <a16:creationId xmlns:a16="http://schemas.microsoft.com/office/drawing/2014/main" id="{0A199DC7-4D5A-D079-7656-C66C7826282F}"/>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8D5286E9-1987-E606-DE98-800A5F8E1487}"/>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object 4">
            <a:extLst>
              <a:ext uri="{FF2B5EF4-FFF2-40B4-BE49-F238E27FC236}">
                <a16:creationId xmlns:a16="http://schemas.microsoft.com/office/drawing/2014/main" id="{CF386922-66E2-A862-B847-85341CAE7E25}"/>
              </a:ext>
            </a:extLst>
          </p:cNvPr>
          <p:cNvSpPr txBox="1"/>
          <p:nvPr/>
        </p:nvSpPr>
        <p:spPr>
          <a:xfrm>
            <a:off x="1184249" y="1746715"/>
            <a:ext cx="9956800" cy="3743332"/>
          </a:xfrm>
          <a:prstGeom prst="rect">
            <a:avLst/>
          </a:prstGeom>
        </p:spPr>
        <p:txBody>
          <a:bodyPr vert="horz" wrap="square" lIns="0" tIns="62230" rIns="0" bIns="0" rtlCol="0">
            <a:spAutoFit/>
          </a:bodyPr>
          <a:lstStyle/>
          <a:p>
            <a:pPr marL="354965" indent="-342900">
              <a:lnSpc>
                <a:spcPct val="100000"/>
              </a:lnSpc>
              <a:spcBef>
                <a:spcPts val="395"/>
              </a:spcBef>
              <a:buClr>
                <a:schemeClr val="tx1"/>
              </a:buClr>
              <a:buFont typeface="Wingdings" panose="05000000000000000000" pitchFamily="2" charset="2"/>
              <a:buChar char="§"/>
              <a:tabLst>
                <a:tab pos="196215" algn="l"/>
              </a:tabLst>
            </a:pPr>
            <a:r>
              <a:rPr lang="en-US" sz="2000" spc="-25" dirty="0">
                <a:solidFill>
                  <a:srgbClr val="404040"/>
                </a:solidFill>
                <a:latin typeface="Carlito"/>
                <a:cs typeface="Carlito"/>
              </a:rPr>
              <a:t>Created </a:t>
            </a:r>
            <a:r>
              <a:rPr lang="en-US" sz="2000" dirty="0">
                <a:solidFill>
                  <a:srgbClr val="404040"/>
                </a:solidFill>
                <a:latin typeface="Carlito"/>
                <a:cs typeface="Carlito"/>
              </a:rPr>
              <a:t>a </a:t>
            </a:r>
            <a:r>
              <a:rPr lang="en-US" sz="2000" spc="-5" dirty="0">
                <a:solidFill>
                  <a:srgbClr val="404040"/>
                </a:solidFill>
                <a:latin typeface="Carlito"/>
                <a:cs typeface="Carlito"/>
              </a:rPr>
              <a:t>dashboard </a:t>
            </a:r>
            <a:r>
              <a:rPr lang="en-US" sz="2000" spc="-25" dirty="0">
                <a:solidFill>
                  <a:srgbClr val="404040"/>
                </a:solidFill>
                <a:latin typeface="Carlito"/>
                <a:cs typeface="Carlito"/>
              </a:rPr>
              <a:t>for</a:t>
            </a:r>
            <a:r>
              <a:rPr lang="en-US" sz="2000" spc="-125" dirty="0">
                <a:solidFill>
                  <a:srgbClr val="404040"/>
                </a:solidFill>
                <a:latin typeface="Carlito"/>
                <a:cs typeface="Carlito"/>
              </a:rPr>
              <a:t> </a:t>
            </a:r>
            <a:r>
              <a:rPr lang="en-US" sz="2000" spc="-20" dirty="0">
                <a:solidFill>
                  <a:srgbClr val="404040"/>
                </a:solidFill>
                <a:latin typeface="Carlito"/>
                <a:cs typeface="Carlito"/>
              </a:rPr>
              <a:t>visualization</a:t>
            </a:r>
            <a:endParaRPr lang="en-US" sz="2000" dirty="0">
              <a:latin typeface="Carlito"/>
              <a:cs typeface="Carlito"/>
            </a:endParaRPr>
          </a:p>
          <a:p>
            <a:pPr marL="354965" indent="-342900">
              <a:lnSpc>
                <a:spcPct val="100000"/>
              </a:lnSpc>
              <a:spcBef>
                <a:spcPts val="490"/>
              </a:spcBef>
              <a:buClr>
                <a:schemeClr val="tx1"/>
              </a:buClr>
              <a:buFont typeface="Wingdings" panose="05000000000000000000" pitchFamily="2" charset="2"/>
              <a:buChar char="§"/>
              <a:tabLst>
                <a:tab pos="196215" algn="l"/>
              </a:tabLst>
            </a:pPr>
            <a:r>
              <a:rPr sz="2000" dirty="0">
                <a:solidFill>
                  <a:srgbClr val="404040"/>
                </a:solidFill>
                <a:latin typeface="Carlito"/>
                <a:cs typeface="Carlito"/>
              </a:rPr>
              <a:t>Our </a:t>
            </a:r>
            <a:r>
              <a:rPr sz="2000" spc="-5" dirty="0">
                <a:solidFill>
                  <a:srgbClr val="404040"/>
                </a:solidFill>
                <a:latin typeface="Carlito"/>
                <a:cs typeface="Carlito"/>
              </a:rPr>
              <a:t>task: </a:t>
            </a:r>
            <a:r>
              <a:rPr sz="2000" spc="-20" dirty="0">
                <a:solidFill>
                  <a:srgbClr val="404040"/>
                </a:solidFill>
                <a:latin typeface="Carlito"/>
                <a:cs typeface="Carlito"/>
              </a:rPr>
              <a:t>to develop </a:t>
            </a:r>
            <a:r>
              <a:rPr sz="2000" dirty="0">
                <a:solidFill>
                  <a:srgbClr val="404040"/>
                </a:solidFill>
                <a:latin typeface="Carlito"/>
                <a:cs typeface="Carlito"/>
              </a:rPr>
              <a:t>a machine learning model </a:t>
            </a:r>
            <a:r>
              <a:rPr sz="2000" spc="-25" dirty="0">
                <a:solidFill>
                  <a:srgbClr val="404040"/>
                </a:solidFill>
                <a:latin typeface="Carlito"/>
                <a:cs typeface="Carlito"/>
              </a:rPr>
              <a:t>for </a:t>
            </a:r>
            <a:r>
              <a:rPr sz="2000" dirty="0">
                <a:solidFill>
                  <a:srgbClr val="404040"/>
                </a:solidFill>
                <a:latin typeface="Carlito"/>
                <a:cs typeface="Carlito"/>
              </a:rPr>
              <a:t>Space Y who </a:t>
            </a:r>
            <a:r>
              <a:rPr sz="2000" spc="-20" dirty="0">
                <a:solidFill>
                  <a:srgbClr val="404040"/>
                </a:solidFill>
                <a:latin typeface="Carlito"/>
                <a:cs typeface="Carlito"/>
              </a:rPr>
              <a:t>wants to </a:t>
            </a:r>
            <a:r>
              <a:rPr sz="2000" spc="-5" dirty="0">
                <a:solidFill>
                  <a:srgbClr val="404040"/>
                </a:solidFill>
                <a:latin typeface="Carlito"/>
                <a:cs typeface="Carlito"/>
              </a:rPr>
              <a:t>bid </a:t>
            </a:r>
            <a:r>
              <a:rPr sz="2000" spc="-20" dirty="0">
                <a:solidFill>
                  <a:srgbClr val="404040"/>
                </a:solidFill>
                <a:latin typeface="Carlito"/>
                <a:cs typeface="Carlito"/>
              </a:rPr>
              <a:t>against</a:t>
            </a:r>
            <a:r>
              <a:rPr sz="2000" spc="-70" dirty="0">
                <a:solidFill>
                  <a:srgbClr val="404040"/>
                </a:solidFill>
                <a:latin typeface="Carlito"/>
                <a:cs typeface="Carlito"/>
              </a:rPr>
              <a:t> </a:t>
            </a:r>
            <a:r>
              <a:rPr sz="2000" dirty="0">
                <a:solidFill>
                  <a:srgbClr val="404040"/>
                </a:solidFill>
                <a:latin typeface="Carlito"/>
                <a:cs typeface="Carlito"/>
              </a:rPr>
              <a:t>SpaceX</a:t>
            </a:r>
            <a:endParaRPr sz="2000" dirty="0">
              <a:latin typeface="Carlito"/>
              <a:cs typeface="Carlito"/>
            </a:endParaRPr>
          </a:p>
          <a:p>
            <a:pPr marL="354965" indent="-342900">
              <a:lnSpc>
                <a:spcPct val="100000"/>
              </a:lnSpc>
              <a:spcBef>
                <a:spcPts val="39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The goal </a:t>
            </a:r>
            <a:r>
              <a:rPr sz="2000" dirty="0">
                <a:solidFill>
                  <a:srgbClr val="404040"/>
                </a:solidFill>
                <a:latin typeface="Carlito"/>
                <a:cs typeface="Carlito"/>
              </a:rPr>
              <a:t>of </a:t>
            </a:r>
            <a:r>
              <a:rPr sz="2000" spc="-5" dirty="0">
                <a:solidFill>
                  <a:srgbClr val="404040"/>
                </a:solidFill>
                <a:latin typeface="Carlito"/>
                <a:cs typeface="Carlito"/>
              </a:rPr>
              <a:t>model is </a:t>
            </a:r>
            <a:r>
              <a:rPr sz="2000" spc="-20" dirty="0">
                <a:solidFill>
                  <a:srgbClr val="404040"/>
                </a:solidFill>
                <a:latin typeface="Carlito"/>
                <a:cs typeface="Carlito"/>
              </a:rPr>
              <a:t>to </a:t>
            </a:r>
            <a:r>
              <a:rPr sz="2000" spc="-5" dirty="0">
                <a:solidFill>
                  <a:srgbClr val="404040"/>
                </a:solidFill>
                <a:latin typeface="Carlito"/>
                <a:cs typeface="Carlito"/>
              </a:rPr>
              <a:t>predict when </a:t>
            </a:r>
            <a:r>
              <a:rPr sz="2000" spc="-15" dirty="0">
                <a:solidFill>
                  <a:srgbClr val="404040"/>
                </a:solidFill>
                <a:latin typeface="Carlito"/>
                <a:cs typeface="Carlito"/>
              </a:rPr>
              <a:t>Stage </a:t>
            </a:r>
            <a:r>
              <a:rPr sz="2000" dirty="0">
                <a:solidFill>
                  <a:srgbClr val="404040"/>
                </a:solidFill>
                <a:latin typeface="Carlito"/>
                <a:cs typeface="Carlito"/>
              </a:rPr>
              <a:t>1 </a:t>
            </a:r>
            <a:r>
              <a:rPr sz="2000" spc="-5" dirty="0">
                <a:solidFill>
                  <a:srgbClr val="404040"/>
                </a:solidFill>
                <a:latin typeface="Carlito"/>
                <a:cs typeface="Carlito"/>
              </a:rPr>
              <a:t>will successfully </a:t>
            </a:r>
            <a:r>
              <a:rPr sz="2000" dirty="0">
                <a:solidFill>
                  <a:srgbClr val="404040"/>
                </a:solidFill>
                <a:latin typeface="Carlito"/>
                <a:cs typeface="Carlito"/>
              </a:rPr>
              <a:t>land </a:t>
            </a:r>
            <a:r>
              <a:rPr sz="2000" spc="-20" dirty="0">
                <a:solidFill>
                  <a:srgbClr val="404040"/>
                </a:solidFill>
                <a:latin typeface="Carlito"/>
                <a:cs typeface="Carlito"/>
              </a:rPr>
              <a:t>to </a:t>
            </a:r>
            <a:r>
              <a:rPr sz="2000" spc="-35" dirty="0">
                <a:solidFill>
                  <a:srgbClr val="404040"/>
                </a:solidFill>
                <a:latin typeface="Carlito"/>
                <a:cs typeface="Carlito"/>
              </a:rPr>
              <a:t>save </a:t>
            </a:r>
            <a:r>
              <a:rPr sz="2000" spc="-5" dirty="0">
                <a:solidFill>
                  <a:srgbClr val="404040"/>
                </a:solidFill>
                <a:latin typeface="Carlito"/>
                <a:cs typeface="Carlito"/>
              </a:rPr>
              <a:t>~$100 million</a:t>
            </a:r>
            <a:r>
              <a:rPr sz="2000" spc="-110" dirty="0">
                <a:solidFill>
                  <a:srgbClr val="404040"/>
                </a:solidFill>
                <a:latin typeface="Carlito"/>
                <a:cs typeface="Carlito"/>
              </a:rPr>
              <a:t> </a:t>
            </a:r>
            <a:r>
              <a:rPr sz="2000" dirty="0">
                <a:solidFill>
                  <a:srgbClr val="404040"/>
                </a:solidFill>
                <a:latin typeface="Carlito"/>
                <a:cs typeface="Carlito"/>
              </a:rPr>
              <a:t>USD</a:t>
            </a:r>
            <a:endParaRPr sz="2000" dirty="0">
              <a:latin typeface="Carlito"/>
              <a:cs typeface="Carlito"/>
            </a:endParaRPr>
          </a:p>
          <a:p>
            <a:pPr marL="354965" indent="-342900">
              <a:lnSpc>
                <a:spcPct val="100000"/>
              </a:lnSpc>
              <a:spcBef>
                <a:spcPts val="409"/>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Used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public </a:t>
            </a:r>
            <a:r>
              <a:rPr sz="2000" dirty="0">
                <a:solidFill>
                  <a:srgbClr val="404040"/>
                </a:solidFill>
                <a:latin typeface="Carlito"/>
                <a:cs typeface="Carlito"/>
              </a:rPr>
              <a:t>SpaceX </a:t>
            </a:r>
            <a:r>
              <a:rPr sz="2000" dirty="0">
                <a:latin typeface="Carlito"/>
                <a:cs typeface="Carlito"/>
              </a:rPr>
              <a:t>API</a:t>
            </a:r>
            <a:r>
              <a:rPr sz="2000" dirty="0">
                <a:solidFill>
                  <a:srgbClr val="404040"/>
                </a:solidFill>
                <a:latin typeface="Carlito"/>
                <a:cs typeface="Carlito"/>
              </a:rPr>
              <a:t> and </a:t>
            </a:r>
            <a:r>
              <a:rPr sz="2000" spc="-5" dirty="0">
                <a:solidFill>
                  <a:srgbClr val="404040"/>
                </a:solidFill>
                <a:latin typeface="Carlito"/>
                <a:cs typeface="Carlito"/>
              </a:rPr>
              <a:t>web scraping </a:t>
            </a:r>
            <a:r>
              <a:rPr sz="2000" dirty="0">
                <a:solidFill>
                  <a:srgbClr val="404040"/>
                </a:solidFill>
                <a:latin typeface="Carlito"/>
                <a:cs typeface="Carlito"/>
              </a:rPr>
              <a:t>SpaceX Wikipedia</a:t>
            </a:r>
            <a:r>
              <a:rPr sz="2000" spc="-195" dirty="0">
                <a:solidFill>
                  <a:srgbClr val="404040"/>
                </a:solidFill>
                <a:latin typeface="Carlito"/>
                <a:cs typeface="Carlito"/>
              </a:rPr>
              <a:t> </a:t>
            </a:r>
            <a:r>
              <a:rPr sz="2000" spc="-5" dirty="0">
                <a:solidFill>
                  <a:srgbClr val="404040"/>
                </a:solidFill>
                <a:latin typeface="Carlito"/>
                <a:cs typeface="Carlito"/>
              </a:rPr>
              <a:t>page</a:t>
            </a:r>
            <a:endParaRPr sz="2000" dirty="0">
              <a:latin typeface="Carlito"/>
              <a:cs typeface="Carlito"/>
            </a:endParaRPr>
          </a:p>
          <a:p>
            <a:pPr marL="354965" indent="-342900">
              <a:lnSpc>
                <a:spcPct val="100000"/>
              </a:lnSpc>
              <a:spcBef>
                <a:spcPts val="400"/>
              </a:spcBef>
              <a:buClr>
                <a:schemeClr val="tx1"/>
              </a:buClr>
              <a:buFont typeface="Wingdings" panose="05000000000000000000" pitchFamily="2" charset="2"/>
              <a:buChar char="§"/>
              <a:tabLst>
                <a:tab pos="196215" algn="l"/>
              </a:tabLst>
            </a:pPr>
            <a:r>
              <a:rPr sz="2000" spc="-25" dirty="0">
                <a:solidFill>
                  <a:srgbClr val="404040"/>
                </a:solidFill>
                <a:latin typeface="Carlito"/>
                <a:cs typeface="Carlito"/>
              </a:rPr>
              <a:t>Created data </a:t>
            </a:r>
            <a:r>
              <a:rPr sz="2000" spc="-5" dirty="0">
                <a:solidFill>
                  <a:srgbClr val="404040"/>
                </a:solidFill>
                <a:latin typeface="Carlito"/>
                <a:cs typeface="Carlito"/>
              </a:rPr>
              <a:t>labels </a:t>
            </a:r>
            <a:r>
              <a:rPr sz="2000" dirty="0">
                <a:solidFill>
                  <a:srgbClr val="404040"/>
                </a:solidFill>
                <a:latin typeface="Carlito"/>
                <a:cs typeface="Carlito"/>
              </a:rPr>
              <a:t>and </a:t>
            </a:r>
            <a:r>
              <a:rPr sz="2000" spc="-25" dirty="0">
                <a:solidFill>
                  <a:srgbClr val="404040"/>
                </a:solidFill>
                <a:latin typeface="Carlito"/>
                <a:cs typeface="Carlito"/>
              </a:rPr>
              <a:t>stored data into </a:t>
            </a:r>
            <a:r>
              <a:rPr sz="2000" dirty="0">
                <a:solidFill>
                  <a:srgbClr val="404040"/>
                </a:solidFill>
                <a:latin typeface="Carlito"/>
                <a:cs typeface="Carlito"/>
              </a:rPr>
              <a:t>a </a:t>
            </a:r>
            <a:r>
              <a:rPr sz="2000" spc="-5" dirty="0">
                <a:solidFill>
                  <a:srgbClr val="404040"/>
                </a:solidFill>
                <a:latin typeface="Carlito"/>
                <a:cs typeface="Carlito"/>
              </a:rPr>
              <a:t>DB2 SQL</a:t>
            </a:r>
            <a:r>
              <a:rPr sz="2000" spc="-15"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354965" indent="-342900">
              <a:lnSpc>
                <a:spcPct val="100000"/>
              </a:lnSpc>
              <a:spcBef>
                <a:spcPts val="405"/>
              </a:spcBef>
              <a:buClr>
                <a:schemeClr val="tx1"/>
              </a:buClr>
              <a:buFont typeface="Wingdings" panose="05000000000000000000" pitchFamily="2" charset="2"/>
              <a:buChar char="§"/>
              <a:tabLst>
                <a:tab pos="196215" algn="l"/>
              </a:tabLst>
            </a:pPr>
            <a:r>
              <a:rPr sz="2000" spc="-50" dirty="0">
                <a:solidFill>
                  <a:srgbClr val="404040"/>
                </a:solidFill>
                <a:latin typeface="Carlito"/>
                <a:cs typeface="Carlito"/>
              </a:rPr>
              <a:t>We </a:t>
            </a:r>
            <a:r>
              <a:rPr sz="2000" spc="-25" dirty="0">
                <a:solidFill>
                  <a:srgbClr val="404040"/>
                </a:solidFill>
                <a:latin typeface="Carlito"/>
                <a:cs typeface="Carlito"/>
              </a:rPr>
              <a:t>created </a:t>
            </a:r>
            <a:r>
              <a:rPr sz="2000" dirty="0">
                <a:solidFill>
                  <a:srgbClr val="404040"/>
                </a:solidFill>
                <a:latin typeface="Carlito"/>
                <a:cs typeface="Carlito"/>
              </a:rPr>
              <a:t>a machine learning model </a:t>
            </a:r>
            <a:r>
              <a:rPr sz="2000" spc="-5" dirty="0">
                <a:solidFill>
                  <a:srgbClr val="404040"/>
                </a:solidFill>
                <a:latin typeface="Carlito"/>
                <a:cs typeface="Carlito"/>
              </a:rPr>
              <a:t>with </a:t>
            </a:r>
            <a:r>
              <a:rPr sz="2000" dirty="0">
                <a:solidFill>
                  <a:srgbClr val="404040"/>
                </a:solidFill>
                <a:latin typeface="Carlito"/>
                <a:cs typeface="Carlito"/>
              </a:rPr>
              <a:t>an </a:t>
            </a:r>
            <a:r>
              <a:rPr sz="2000" spc="-5" dirty="0">
                <a:solidFill>
                  <a:srgbClr val="404040"/>
                </a:solidFill>
                <a:latin typeface="Carlito"/>
                <a:cs typeface="Carlito"/>
              </a:rPr>
              <a:t>accuracy of</a:t>
            </a:r>
            <a:r>
              <a:rPr sz="2000" spc="-105" dirty="0">
                <a:solidFill>
                  <a:srgbClr val="404040"/>
                </a:solidFill>
                <a:latin typeface="Carlito"/>
                <a:cs typeface="Carlito"/>
              </a:rPr>
              <a:t> </a:t>
            </a:r>
            <a:r>
              <a:rPr sz="2000" dirty="0">
                <a:solidFill>
                  <a:srgbClr val="404040"/>
                </a:solidFill>
                <a:latin typeface="Carlito"/>
                <a:cs typeface="Carlito"/>
              </a:rPr>
              <a:t>83%</a:t>
            </a:r>
            <a:endParaRPr sz="2000" dirty="0">
              <a:latin typeface="Carlito"/>
              <a:cs typeface="Carlito"/>
            </a:endParaRPr>
          </a:p>
          <a:p>
            <a:pPr marL="354965" marR="276860" indent="-342900">
              <a:lnSpc>
                <a:spcPts val="2160"/>
              </a:lnSpc>
              <a:spcBef>
                <a:spcPts val="63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Allon </a:t>
            </a:r>
            <a:r>
              <a:rPr sz="2000" dirty="0">
                <a:solidFill>
                  <a:srgbClr val="404040"/>
                </a:solidFill>
                <a:latin typeface="Carlito"/>
                <a:cs typeface="Carlito"/>
              </a:rPr>
              <a:t>Mask </a:t>
            </a:r>
            <a:r>
              <a:rPr sz="2000" spc="-5" dirty="0">
                <a:solidFill>
                  <a:srgbClr val="404040"/>
                </a:solidFill>
                <a:latin typeface="Carlito"/>
                <a:cs typeface="Carlito"/>
              </a:rPr>
              <a:t>of </a:t>
            </a:r>
            <a:r>
              <a:rPr sz="2000" dirty="0">
                <a:solidFill>
                  <a:srgbClr val="404040"/>
                </a:solidFill>
                <a:latin typeface="Carlito"/>
                <a:cs typeface="Carlito"/>
              </a:rPr>
              <a:t>SpaceY </a:t>
            </a:r>
            <a:r>
              <a:rPr sz="2000" spc="-5" dirty="0">
                <a:solidFill>
                  <a:srgbClr val="404040"/>
                </a:solidFill>
                <a:latin typeface="Carlito"/>
                <a:cs typeface="Carlito"/>
              </a:rPr>
              <a:t>can use </a:t>
            </a:r>
            <a:r>
              <a:rPr sz="2000" dirty="0">
                <a:solidFill>
                  <a:srgbClr val="404040"/>
                </a:solidFill>
                <a:latin typeface="Carlito"/>
                <a:cs typeface="Carlito"/>
              </a:rPr>
              <a:t>this model </a:t>
            </a:r>
            <a:r>
              <a:rPr sz="2000" spc="-20" dirty="0">
                <a:solidFill>
                  <a:srgbClr val="404040"/>
                </a:solidFill>
                <a:latin typeface="Carlito"/>
                <a:cs typeface="Carlito"/>
              </a:rPr>
              <a:t>to </a:t>
            </a:r>
            <a:r>
              <a:rPr sz="2000" spc="-5" dirty="0">
                <a:solidFill>
                  <a:srgbClr val="404040"/>
                </a:solidFill>
                <a:latin typeface="Carlito"/>
                <a:cs typeface="Carlito"/>
              </a:rPr>
              <a:t>predict with </a:t>
            </a:r>
            <a:r>
              <a:rPr sz="2000" spc="-20" dirty="0">
                <a:solidFill>
                  <a:srgbClr val="404040"/>
                </a:solidFill>
                <a:latin typeface="Carlito"/>
                <a:cs typeface="Carlito"/>
              </a:rPr>
              <a:t>relatively </a:t>
            </a:r>
            <a:r>
              <a:rPr sz="2000" spc="-5" dirty="0">
                <a:solidFill>
                  <a:srgbClr val="404040"/>
                </a:solidFill>
                <a:latin typeface="Carlito"/>
                <a:cs typeface="Carlito"/>
              </a:rPr>
              <a:t>high accuracy whether </a:t>
            </a:r>
            <a:r>
              <a:rPr sz="2000" dirty="0">
                <a:solidFill>
                  <a:srgbClr val="404040"/>
                </a:solidFill>
                <a:latin typeface="Carlito"/>
                <a:cs typeface="Carlito"/>
              </a:rPr>
              <a:t>a  launch </a:t>
            </a:r>
            <a:r>
              <a:rPr sz="2000" spc="-5" dirty="0">
                <a:solidFill>
                  <a:srgbClr val="404040"/>
                </a:solidFill>
                <a:latin typeface="Carlito"/>
                <a:cs typeface="Carlito"/>
              </a:rPr>
              <a:t>will </a:t>
            </a:r>
            <a:r>
              <a:rPr sz="2000" spc="-35" dirty="0">
                <a:solidFill>
                  <a:srgbClr val="404040"/>
                </a:solidFill>
                <a:latin typeface="Carlito"/>
                <a:cs typeface="Carlito"/>
              </a:rPr>
              <a:t>have </a:t>
            </a:r>
            <a:r>
              <a:rPr sz="2000" dirty="0">
                <a:solidFill>
                  <a:srgbClr val="404040"/>
                </a:solidFill>
                <a:latin typeface="Carlito"/>
                <a:cs typeface="Carlito"/>
              </a:rPr>
              <a:t>a </a:t>
            </a:r>
            <a:r>
              <a:rPr sz="2000" spc="-5" dirty="0">
                <a:solidFill>
                  <a:srgbClr val="404040"/>
                </a:solidFill>
                <a:latin typeface="Carlito"/>
                <a:cs typeface="Carlito"/>
              </a:rPr>
              <a:t>successful </a:t>
            </a:r>
            <a:r>
              <a:rPr sz="2000" spc="-20" dirty="0">
                <a:solidFill>
                  <a:srgbClr val="404040"/>
                </a:solidFill>
                <a:latin typeface="Carlito"/>
                <a:cs typeface="Carlito"/>
              </a:rPr>
              <a:t>Stage </a:t>
            </a:r>
            <a:r>
              <a:rPr sz="2000" dirty="0">
                <a:solidFill>
                  <a:srgbClr val="404040"/>
                </a:solidFill>
                <a:latin typeface="Carlito"/>
                <a:cs typeface="Carlito"/>
              </a:rPr>
              <a:t>1 landing </a:t>
            </a:r>
            <a:r>
              <a:rPr sz="2000" spc="-25" dirty="0">
                <a:solidFill>
                  <a:srgbClr val="404040"/>
                </a:solidFill>
                <a:latin typeface="Carlito"/>
                <a:cs typeface="Carlito"/>
              </a:rPr>
              <a:t>before </a:t>
            </a:r>
            <a:r>
              <a:rPr sz="2000" dirty="0">
                <a:solidFill>
                  <a:srgbClr val="404040"/>
                </a:solidFill>
                <a:latin typeface="Carlito"/>
                <a:cs typeface="Carlito"/>
              </a:rPr>
              <a:t>launch </a:t>
            </a:r>
            <a:r>
              <a:rPr sz="2000" spc="-20" dirty="0">
                <a:solidFill>
                  <a:srgbClr val="404040"/>
                </a:solidFill>
                <a:latin typeface="Carlito"/>
                <a:cs typeface="Carlito"/>
              </a:rPr>
              <a:t>to </a:t>
            </a:r>
            <a:r>
              <a:rPr sz="2000" spc="-5" dirty="0">
                <a:solidFill>
                  <a:srgbClr val="404040"/>
                </a:solidFill>
                <a:latin typeface="Carlito"/>
                <a:cs typeface="Carlito"/>
              </a:rPr>
              <a:t>determine whether </a:t>
            </a:r>
            <a:r>
              <a:rPr sz="2000" dirty="0">
                <a:solidFill>
                  <a:srgbClr val="404040"/>
                </a:solidFill>
                <a:latin typeface="Carlito"/>
                <a:cs typeface="Carlito"/>
              </a:rPr>
              <a:t>the launch  </a:t>
            </a:r>
            <a:r>
              <a:rPr sz="2000" spc="-5" dirty="0">
                <a:solidFill>
                  <a:srgbClr val="404040"/>
                </a:solidFill>
                <a:latin typeface="Carlito"/>
                <a:cs typeface="Carlito"/>
              </a:rPr>
              <a:t>should be </a:t>
            </a:r>
            <a:r>
              <a:rPr sz="2000" dirty="0">
                <a:solidFill>
                  <a:srgbClr val="404040"/>
                </a:solidFill>
                <a:latin typeface="Carlito"/>
                <a:cs typeface="Carlito"/>
              </a:rPr>
              <a:t>made </a:t>
            </a:r>
            <a:r>
              <a:rPr sz="2000" spc="-5" dirty="0">
                <a:solidFill>
                  <a:srgbClr val="404040"/>
                </a:solidFill>
                <a:latin typeface="Carlito"/>
                <a:cs typeface="Carlito"/>
              </a:rPr>
              <a:t>or</a:t>
            </a:r>
            <a:r>
              <a:rPr sz="2000" spc="-105" dirty="0">
                <a:solidFill>
                  <a:srgbClr val="404040"/>
                </a:solidFill>
                <a:latin typeface="Carlito"/>
                <a:cs typeface="Carlito"/>
              </a:rPr>
              <a:t> </a:t>
            </a:r>
            <a:r>
              <a:rPr sz="2000" spc="-5" dirty="0">
                <a:solidFill>
                  <a:srgbClr val="404040"/>
                </a:solidFill>
                <a:latin typeface="Carlito"/>
                <a:cs typeface="Carlito"/>
              </a:rPr>
              <a:t>not</a:t>
            </a:r>
            <a:endParaRPr sz="2000" dirty="0">
              <a:latin typeface="Carlito"/>
              <a:cs typeface="Carlito"/>
            </a:endParaRPr>
          </a:p>
          <a:p>
            <a:pPr marL="354965" marR="5080" indent="-342900">
              <a:lnSpc>
                <a:spcPts val="2200"/>
              </a:lnSpc>
              <a:spcBef>
                <a:spcPts val="605"/>
              </a:spcBef>
              <a:buClr>
                <a:schemeClr val="tx1"/>
              </a:buClr>
              <a:buFont typeface="Wingdings" panose="05000000000000000000" pitchFamily="2" charset="2"/>
              <a:buChar char="§"/>
              <a:tabLst>
                <a:tab pos="196215" algn="l"/>
              </a:tabLst>
            </a:pPr>
            <a:r>
              <a:rPr sz="2000" spc="-5" dirty="0">
                <a:solidFill>
                  <a:srgbClr val="404040"/>
                </a:solidFill>
                <a:latin typeface="Carlito"/>
                <a:cs typeface="Carlito"/>
              </a:rPr>
              <a:t>If possible </a:t>
            </a:r>
            <a:r>
              <a:rPr sz="2000" spc="-20" dirty="0">
                <a:solidFill>
                  <a:srgbClr val="404040"/>
                </a:solidFill>
                <a:latin typeface="Carlito"/>
                <a:cs typeface="Carlito"/>
              </a:rPr>
              <a:t>more </a:t>
            </a:r>
            <a:r>
              <a:rPr sz="2000" spc="-25" dirty="0">
                <a:solidFill>
                  <a:srgbClr val="404040"/>
                </a:solidFill>
                <a:latin typeface="Carlito"/>
                <a:cs typeface="Carlito"/>
              </a:rPr>
              <a:t>data </a:t>
            </a:r>
            <a:r>
              <a:rPr sz="2000" spc="-5" dirty="0">
                <a:solidFill>
                  <a:srgbClr val="404040"/>
                </a:solidFill>
                <a:latin typeface="Carlito"/>
                <a:cs typeface="Carlito"/>
              </a:rPr>
              <a:t>should </a:t>
            </a:r>
            <a:r>
              <a:rPr sz="2000" dirty="0">
                <a:solidFill>
                  <a:srgbClr val="404040"/>
                </a:solidFill>
                <a:latin typeface="Carlito"/>
                <a:cs typeface="Carlito"/>
              </a:rPr>
              <a:t>be </a:t>
            </a:r>
            <a:r>
              <a:rPr sz="2000" spc="-5" dirty="0">
                <a:solidFill>
                  <a:srgbClr val="404040"/>
                </a:solidFill>
                <a:latin typeface="Carlito"/>
                <a:cs typeface="Carlito"/>
              </a:rPr>
              <a:t>collected </a:t>
            </a:r>
            <a:r>
              <a:rPr sz="2000" spc="-20" dirty="0">
                <a:solidFill>
                  <a:srgbClr val="404040"/>
                </a:solidFill>
                <a:latin typeface="Carlito"/>
                <a:cs typeface="Carlito"/>
              </a:rPr>
              <a:t>to </a:t>
            </a:r>
            <a:r>
              <a:rPr sz="2000" spc="-25" dirty="0">
                <a:solidFill>
                  <a:srgbClr val="404040"/>
                </a:solidFill>
                <a:latin typeface="Carlito"/>
                <a:cs typeface="Carlito"/>
              </a:rPr>
              <a:t>better </a:t>
            </a:r>
            <a:r>
              <a:rPr sz="2000" spc="-5" dirty="0">
                <a:solidFill>
                  <a:srgbClr val="404040"/>
                </a:solidFill>
                <a:latin typeface="Carlito"/>
                <a:cs typeface="Carlito"/>
              </a:rPr>
              <a:t>determine </a:t>
            </a:r>
            <a:r>
              <a:rPr sz="2000" dirty="0">
                <a:solidFill>
                  <a:srgbClr val="404040"/>
                </a:solidFill>
                <a:latin typeface="Carlito"/>
                <a:cs typeface="Carlito"/>
              </a:rPr>
              <a:t>the </a:t>
            </a:r>
            <a:r>
              <a:rPr sz="2000" spc="-10" dirty="0">
                <a:solidFill>
                  <a:srgbClr val="404040"/>
                </a:solidFill>
                <a:latin typeface="Carlito"/>
                <a:cs typeface="Carlito"/>
              </a:rPr>
              <a:t>best </a:t>
            </a:r>
            <a:r>
              <a:rPr sz="2000" dirty="0">
                <a:solidFill>
                  <a:srgbClr val="404040"/>
                </a:solidFill>
                <a:latin typeface="Carlito"/>
                <a:cs typeface="Carlito"/>
              </a:rPr>
              <a:t>machine learning model  and </a:t>
            </a:r>
            <a:r>
              <a:rPr sz="2000" spc="-25" dirty="0">
                <a:solidFill>
                  <a:srgbClr val="404040"/>
                </a:solidFill>
                <a:latin typeface="Carlito"/>
                <a:cs typeface="Carlito"/>
              </a:rPr>
              <a:t>improve</a:t>
            </a:r>
            <a:r>
              <a:rPr sz="2000" spc="-30" dirty="0">
                <a:solidFill>
                  <a:srgbClr val="404040"/>
                </a:solidFill>
                <a:latin typeface="Carlito"/>
                <a:cs typeface="Carlito"/>
              </a:rPr>
              <a:t> </a:t>
            </a:r>
            <a:r>
              <a:rPr sz="2000" spc="-5" dirty="0">
                <a:solidFill>
                  <a:srgbClr val="404040"/>
                </a:solidFill>
                <a:latin typeface="Carlito"/>
                <a:cs typeface="Carlito"/>
              </a:rPr>
              <a:t>accuracy</a:t>
            </a:r>
            <a:endParaRPr sz="2000" dirty="0">
              <a:latin typeface="Carlito"/>
              <a:cs typeface="Carlito"/>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chemeClr val="tx1"/>
                </a:solidFill>
                <a:latin typeface="Abadi"/>
              </a:rPr>
              <a:t>Executive Summary</a:t>
            </a:r>
          </a:p>
          <a:p>
            <a:pPr>
              <a:lnSpc>
                <a:spcPct val="120000"/>
              </a:lnSpc>
              <a:spcBef>
                <a:spcPts val="1400"/>
              </a:spcBef>
            </a:pPr>
            <a:r>
              <a:rPr lang="en-US" sz="8800" dirty="0">
                <a:solidFill>
                  <a:schemeClr val="tx1"/>
                </a:solidFill>
                <a:latin typeface="Abadi"/>
              </a:rPr>
              <a:t>Data collection methodology:</a:t>
            </a:r>
          </a:p>
          <a:p>
            <a:pPr marL="698500" lvl="1" indent="-229235">
              <a:lnSpc>
                <a:spcPct val="100000"/>
              </a:lnSpc>
              <a:spcBef>
                <a:spcPts val="315"/>
              </a:spcBef>
              <a:buFont typeface="Arial"/>
              <a:buChar char="•"/>
              <a:tabLst>
                <a:tab pos="697865" algn="l"/>
                <a:tab pos="699135" algn="l"/>
              </a:tabLst>
            </a:pPr>
            <a:r>
              <a:rPr lang="en-US" sz="8000" spc="-5" dirty="0">
                <a:solidFill>
                  <a:schemeClr val="tx1"/>
                </a:solidFill>
                <a:latin typeface="Carlito"/>
                <a:cs typeface="Carlito"/>
              </a:rPr>
              <a:t>Combined </a:t>
            </a:r>
            <a:r>
              <a:rPr lang="en-US" sz="8000" spc="-20" dirty="0">
                <a:solidFill>
                  <a:schemeClr val="tx1"/>
                </a:solidFill>
                <a:latin typeface="Carlito"/>
                <a:cs typeface="Carlito"/>
              </a:rPr>
              <a:t>data from </a:t>
            </a:r>
            <a:r>
              <a:rPr lang="en-US" sz="8000" spc="-5" dirty="0">
                <a:solidFill>
                  <a:schemeClr val="tx1"/>
                </a:solidFill>
                <a:latin typeface="Carlito"/>
                <a:cs typeface="Carlito"/>
              </a:rPr>
              <a:t>SpaceX public </a:t>
            </a:r>
            <a:r>
              <a:rPr lang="en-US" sz="8000" dirty="0">
                <a:solidFill>
                  <a:schemeClr val="tx1"/>
                </a:solidFill>
                <a:latin typeface="Carlito"/>
                <a:cs typeface="Carlito"/>
              </a:rPr>
              <a:t>API and </a:t>
            </a:r>
            <a:r>
              <a:rPr lang="en-US" sz="8000" spc="-5" dirty="0">
                <a:solidFill>
                  <a:schemeClr val="tx1"/>
                </a:solidFill>
                <a:latin typeface="Carlito"/>
                <a:cs typeface="Carlito"/>
              </a:rPr>
              <a:t>SpaceX Wikipedia</a:t>
            </a:r>
            <a:r>
              <a:rPr lang="en-US" sz="8000" spc="15" dirty="0">
                <a:solidFill>
                  <a:schemeClr val="tx1"/>
                </a:solidFill>
                <a:latin typeface="Carlito"/>
                <a:cs typeface="Carlito"/>
              </a:rPr>
              <a:t> </a:t>
            </a:r>
            <a:r>
              <a:rPr lang="en-US" sz="8000" spc="-5" dirty="0">
                <a:solidFill>
                  <a:schemeClr val="tx1"/>
                </a:solidFill>
                <a:latin typeface="Carlito"/>
                <a:cs typeface="Carlito"/>
              </a:rPr>
              <a:t>page</a:t>
            </a:r>
            <a:endParaRPr lang="en-US" sz="8000" dirty="0">
              <a:solidFill>
                <a:schemeClr val="tx1"/>
              </a:solidFill>
              <a:latin typeface="Carlito"/>
              <a:cs typeface="Carlito"/>
            </a:endParaRPr>
          </a:p>
          <a:p>
            <a:pPr>
              <a:lnSpc>
                <a:spcPct val="120000"/>
              </a:lnSpc>
              <a:spcBef>
                <a:spcPts val="1400"/>
              </a:spcBef>
            </a:pPr>
            <a:r>
              <a:rPr lang="en-US" sz="8800" dirty="0">
                <a:solidFill>
                  <a:schemeClr val="tx1"/>
                </a:solidFill>
                <a:latin typeface="Abadi"/>
              </a:rPr>
              <a:t>Perform data wrangling</a:t>
            </a:r>
          </a:p>
          <a:p>
            <a:pPr marL="698500" lvl="1" indent="-229235">
              <a:lnSpc>
                <a:spcPct val="100000"/>
              </a:lnSpc>
              <a:spcBef>
                <a:spcPts val="315"/>
              </a:spcBef>
              <a:buFont typeface="Arial"/>
              <a:buChar char="•"/>
              <a:tabLst>
                <a:tab pos="697865" algn="l"/>
                <a:tab pos="699135" algn="l"/>
              </a:tabLst>
            </a:pPr>
            <a:r>
              <a:rPr lang="en-US" sz="8000" spc="-5" dirty="0">
                <a:solidFill>
                  <a:schemeClr val="tx1"/>
                </a:solidFill>
                <a:latin typeface="Carlito"/>
                <a:cs typeface="Carlito"/>
              </a:rPr>
              <a:t>Classifying true landings </a:t>
            </a:r>
            <a:r>
              <a:rPr lang="en-US" sz="8000" dirty="0">
                <a:solidFill>
                  <a:schemeClr val="tx1"/>
                </a:solidFill>
                <a:latin typeface="Carlito"/>
                <a:cs typeface="Carlito"/>
              </a:rPr>
              <a:t>as </a:t>
            </a:r>
            <a:r>
              <a:rPr lang="en-US" sz="8000" spc="-5" dirty="0">
                <a:solidFill>
                  <a:schemeClr val="tx1"/>
                </a:solidFill>
                <a:latin typeface="Carlito"/>
                <a:cs typeface="Carlito"/>
              </a:rPr>
              <a:t>successful </a:t>
            </a:r>
            <a:r>
              <a:rPr lang="en-US" sz="8000" dirty="0">
                <a:solidFill>
                  <a:schemeClr val="tx1"/>
                </a:solidFill>
                <a:latin typeface="Carlito"/>
                <a:cs typeface="Carlito"/>
              </a:rPr>
              <a:t>and </a:t>
            </a:r>
            <a:r>
              <a:rPr lang="en-US" sz="8000" spc="-10" dirty="0">
                <a:solidFill>
                  <a:schemeClr val="tx1"/>
                </a:solidFill>
                <a:latin typeface="Carlito"/>
                <a:cs typeface="Carlito"/>
              </a:rPr>
              <a:t>unsuccessful</a:t>
            </a:r>
            <a:r>
              <a:rPr lang="en-US" sz="8000" spc="-50" dirty="0">
                <a:solidFill>
                  <a:schemeClr val="tx1"/>
                </a:solidFill>
                <a:latin typeface="Carlito"/>
                <a:cs typeface="Carlito"/>
              </a:rPr>
              <a:t> </a:t>
            </a:r>
            <a:r>
              <a:rPr lang="en-US" sz="8000" spc="-5" dirty="0">
                <a:solidFill>
                  <a:schemeClr val="tx1"/>
                </a:solidFill>
                <a:latin typeface="Carlito"/>
                <a:cs typeface="Carlito"/>
              </a:rPr>
              <a:t>otherwise</a:t>
            </a:r>
            <a:endParaRPr lang="en-US" sz="8000" dirty="0">
              <a:solidFill>
                <a:schemeClr val="tx1"/>
              </a:solidFill>
              <a:latin typeface="Carlito"/>
              <a:cs typeface="Carlito"/>
            </a:endParaRP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marL="698500" lvl="1" indent="-229235">
              <a:lnSpc>
                <a:spcPct val="100000"/>
              </a:lnSpc>
              <a:spcBef>
                <a:spcPts val="325"/>
              </a:spcBef>
              <a:buFont typeface="Arial"/>
              <a:buChar char="•"/>
              <a:tabLst>
                <a:tab pos="697865" algn="l"/>
                <a:tab pos="699135" algn="l"/>
              </a:tabLst>
            </a:pPr>
            <a:r>
              <a:rPr lang="en-IN" sz="8000" spc="-45" dirty="0">
                <a:solidFill>
                  <a:schemeClr val="tx1"/>
                </a:solidFill>
                <a:latin typeface="Carlito"/>
                <a:cs typeface="Carlito"/>
              </a:rPr>
              <a:t>Tuned </a:t>
            </a:r>
            <a:r>
              <a:rPr lang="en-IN" sz="8000" dirty="0">
                <a:solidFill>
                  <a:schemeClr val="tx1"/>
                </a:solidFill>
                <a:latin typeface="Carlito"/>
                <a:cs typeface="Carlito"/>
              </a:rPr>
              <a:t>models </a:t>
            </a:r>
            <a:r>
              <a:rPr lang="en-IN" sz="8000" spc="-5" dirty="0">
                <a:solidFill>
                  <a:schemeClr val="tx1"/>
                </a:solidFill>
                <a:latin typeface="Carlito"/>
                <a:cs typeface="Carlito"/>
              </a:rPr>
              <a:t>using</a:t>
            </a:r>
            <a:r>
              <a:rPr lang="en-IN" sz="8000" spc="10" dirty="0">
                <a:solidFill>
                  <a:schemeClr val="tx1"/>
                </a:solidFill>
                <a:latin typeface="Carlito"/>
                <a:cs typeface="Carlito"/>
              </a:rPr>
              <a:t> </a:t>
            </a:r>
            <a:r>
              <a:rPr lang="en-IN" sz="8000" spc="-20" dirty="0" err="1">
                <a:solidFill>
                  <a:schemeClr val="tx1"/>
                </a:solidFill>
                <a:latin typeface="Carlito"/>
                <a:cs typeface="Carlito"/>
              </a:rPr>
              <a:t>GridSearchCV</a:t>
            </a:r>
            <a:endParaRPr lang="en-IN" sz="8000" dirty="0">
              <a:solidFill>
                <a:schemeClr val="tx1"/>
              </a:solidFill>
              <a:latin typeface="Carlito"/>
              <a:cs typeface="Carlito"/>
            </a:endParaRPr>
          </a:p>
          <a:p>
            <a:pPr>
              <a:lnSpc>
                <a:spcPct val="120000"/>
              </a:lnSpc>
              <a:spcBef>
                <a:spcPts val="1400"/>
              </a:spcBef>
            </a:pPr>
            <a:endParaRPr lang="en-US" sz="88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a:p>
            <a:pPr>
              <a:lnSpc>
                <a:spcPct val="100000"/>
              </a:lnSpc>
              <a:spcBef>
                <a:spcPts val="1400"/>
              </a:spcBef>
            </a:pPr>
            <a:endParaRPr lang="en-US" sz="22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bject 4">
            <a:extLst>
              <a:ext uri="{FF2B5EF4-FFF2-40B4-BE49-F238E27FC236}">
                <a16:creationId xmlns:a16="http://schemas.microsoft.com/office/drawing/2014/main" id="{51A6EEBD-0EDE-9C40-A9C2-97BDE8BF076B}"/>
              </a:ext>
            </a:extLst>
          </p:cNvPr>
          <p:cNvSpPr txBox="1"/>
          <p:nvPr/>
        </p:nvSpPr>
        <p:spPr>
          <a:xfrm>
            <a:off x="860709" y="1701484"/>
            <a:ext cx="9899650" cy="3710304"/>
          </a:xfrm>
          <a:prstGeom prst="rect">
            <a:avLst/>
          </a:prstGeom>
        </p:spPr>
        <p:txBody>
          <a:bodyPr vert="horz" wrap="square" lIns="0" tIns="42545" rIns="0" bIns="0" rtlCol="0">
            <a:spAutoFit/>
          </a:bodyPr>
          <a:lstStyle/>
          <a:p>
            <a:pPr marL="12700" marR="42545">
              <a:lnSpc>
                <a:spcPts val="2210"/>
              </a:lnSpc>
              <a:spcBef>
                <a:spcPts val="335"/>
              </a:spcBef>
            </a:pP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process </a:t>
            </a:r>
            <a:r>
              <a:rPr sz="2000" spc="-25" dirty="0">
                <a:solidFill>
                  <a:srgbClr val="404040"/>
                </a:solidFill>
                <a:latin typeface="Carlito"/>
                <a:cs typeface="Carlito"/>
              </a:rPr>
              <a:t>involved </a:t>
            </a:r>
            <a:r>
              <a:rPr sz="2000" dirty="0">
                <a:solidFill>
                  <a:srgbClr val="404040"/>
                </a:solidFill>
                <a:latin typeface="Carlito"/>
                <a:cs typeface="Carlito"/>
              </a:rPr>
              <a:t>a </a:t>
            </a:r>
            <a:r>
              <a:rPr sz="2000" spc="-10" dirty="0">
                <a:solidFill>
                  <a:srgbClr val="404040"/>
                </a:solidFill>
                <a:latin typeface="Carlito"/>
                <a:cs typeface="Carlito"/>
              </a:rPr>
              <a:t>combination </a:t>
            </a:r>
            <a:r>
              <a:rPr sz="2000" spc="-5" dirty="0">
                <a:solidFill>
                  <a:srgbClr val="404040"/>
                </a:solidFill>
                <a:latin typeface="Carlito"/>
                <a:cs typeface="Carlito"/>
              </a:rPr>
              <a:t>of </a:t>
            </a:r>
            <a:r>
              <a:rPr sz="2000" dirty="0">
                <a:solidFill>
                  <a:srgbClr val="404040"/>
                </a:solidFill>
                <a:latin typeface="Carlito"/>
                <a:cs typeface="Carlito"/>
              </a:rPr>
              <a:t>API </a:t>
            </a:r>
            <a:r>
              <a:rPr sz="2000" spc="-20" dirty="0">
                <a:solidFill>
                  <a:srgbClr val="404040"/>
                </a:solidFill>
                <a:latin typeface="Carlito"/>
                <a:cs typeface="Carlito"/>
              </a:rPr>
              <a:t>requests from </a:t>
            </a:r>
            <a:r>
              <a:rPr sz="2000" dirty="0">
                <a:solidFill>
                  <a:srgbClr val="404040"/>
                </a:solidFill>
                <a:latin typeface="Carlito"/>
                <a:cs typeface="Carlito"/>
              </a:rPr>
              <a:t>Space X </a:t>
            </a:r>
            <a:r>
              <a:rPr sz="2000" spc="-5" dirty="0">
                <a:solidFill>
                  <a:srgbClr val="404040"/>
                </a:solidFill>
                <a:latin typeface="Carlito"/>
                <a:cs typeface="Carlito"/>
              </a:rPr>
              <a:t>public </a:t>
            </a:r>
            <a:r>
              <a:rPr sz="2000" dirty="0">
                <a:solidFill>
                  <a:srgbClr val="404040"/>
                </a:solidFill>
                <a:latin typeface="Carlito"/>
                <a:cs typeface="Carlito"/>
              </a:rPr>
              <a:t>API and </a:t>
            </a:r>
            <a:r>
              <a:rPr sz="2000" spc="-5" dirty="0">
                <a:solidFill>
                  <a:srgbClr val="404040"/>
                </a:solidFill>
                <a:latin typeface="Carlito"/>
                <a:cs typeface="Carlito"/>
              </a:rPr>
              <a:t>web  scraping </a:t>
            </a:r>
            <a:r>
              <a:rPr sz="2000" spc="-25" dirty="0">
                <a:solidFill>
                  <a:srgbClr val="404040"/>
                </a:solidFill>
                <a:latin typeface="Carlito"/>
                <a:cs typeface="Carlito"/>
              </a:rPr>
              <a:t>data </a:t>
            </a:r>
            <a:r>
              <a:rPr sz="2000" spc="-20" dirty="0">
                <a:solidFill>
                  <a:srgbClr val="404040"/>
                </a:solidFill>
                <a:latin typeface="Carlito"/>
                <a:cs typeface="Carlito"/>
              </a:rPr>
              <a:t>from </a:t>
            </a:r>
            <a:r>
              <a:rPr sz="2000" dirty="0">
                <a:solidFill>
                  <a:srgbClr val="404040"/>
                </a:solidFill>
                <a:latin typeface="Carlito"/>
                <a:cs typeface="Carlito"/>
              </a:rPr>
              <a:t>a </a:t>
            </a:r>
            <a:r>
              <a:rPr sz="2000" spc="-5" dirty="0">
                <a:solidFill>
                  <a:srgbClr val="404040"/>
                </a:solidFill>
                <a:latin typeface="Carlito"/>
                <a:cs typeface="Carlito"/>
              </a:rPr>
              <a:t>table in </a:t>
            </a:r>
            <a:r>
              <a:rPr sz="2000" dirty="0">
                <a:solidFill>
                  <a:srgbClr val="404040"/>
                </a:solidFill>
                <a:latin typeface="Carlito"/>
                <a:cs typeface="Carlito"/>
              </a:rPr>
              <a:t>Space </a:t>
            </a:r>
            <a:r>
              <a:rPr sz="2000" spc="-75" dirty="0">
                <a:solidFill>
                  <a:srgbClr val="404040"/>
                </a:solidFill>
                <a:latin typeface="Carlito"/>
                <a:cs typeface="Carlito"/>
              </a:rPr>
              <a:t>X’s </a:t>
            </a:r>
            <a:r>
              <a:rPr sz="2000" dirty="0">
                <a:solidFill>
                  <a:srgbClr val="404040"/>
                </a:solidFill>
                <a:latin typeface="Carlito"/>
                <a:cs typeface="Carlito"/>
              </a:rPr>
              <a:t>Wikipedia</a:t>
            </a:r>
            <a:r>
              <a:rPr sz="2000" spc="-100" dirty="0">
                <a:solidFill>
                  <a:srgbClr val="404040"/>
                </a:solidFill>
                <a:latin typeface="Carlito"/>
                <a:cs typeface="Carlito"/>
              </a:rPr>
              <a:t> </a:t>
            </a:r>
            <a:r>
              <a:rPr sz="2000" spc="-45" dirty="0">
                <a:solidFill>
                  <a:srgbClr val="404040"/>
                </a:solidFill>
                <a:latin typeface="Carlito"/>
                <a:cs typeface="Carlito"/>
              </a:rPr>
              <a:t>entry.</a:t>
            </a:r>
            <a:endParaRPr sz="2000" dirty="0">
              <a:latin typeface="Carlito"/>
              <a:cs typeface="Carlito"/>
            </a:endParaRPr>
          </a:p>
          <a:p>
            <a:pPr marL="12700" marR="356235">
              <a:lnSpc>
                <a:spcPts val="2300"/>
              </a:lnSpc>
              <a:spcBef>
                <a:spcPts val="1115"/>
              </a:spcBef>
            </a:pPr>
            <a:r>
              <a:rPr sz="2000" spc="-5" dirty="0">
                <a:solidFill>
                  <a:srgbClr val="404040"/>
                </a:solidFill>
                <a:latin typeface="Carlito"/>
                <a:cs typeface="Carlito"/>
              </a:rPr>
              <a:t>The </a:t>
            </a:r>
            <a:r>
              <a:rPr sz="2000" spc="-20" dirty="0">
                <a:solidFill>
                  <a:srgbClr val="404040"/>
                </a:solidFill>
                <a:latin typeface="Carlito"/>
                <a:cs typeface="Carlito"/>
              </a:rPr>
              <a:t>next </a:t>
            </a:r>
            <a:r>
              <a:rPr sz="2000" spc="-5" dirty="0">
                <a:solidFill>
                  <a:srgbClr val="404040"/>
                </a:solidFill>
                <a:latin typeface="Carlito"/>
                <a:cs typeface="Carlito"/>
              </a:rPr>
              <a:t>slide will show </a:t>
            </a:r>
            <a:r>
              <a:rPr sz="2000" dirty="0">
                <a:solidFill>
                  <a:srgbClr val="404040"/>
                </a:solidFill>
                <a:latin typeface="Carlito"/>
                <a:cs typeface="Carlito"/>
              </a:rPr>
              <a:t>the </a:t>
            </a:r>
            <a:r>
              <a:rPr sz="2000" spc="-5" dirty="0">
                <a:solidFill>
                  <a:srgbClr val="404040"/>
                </a:solidFill>
                <a:latin typeface="Carlito"/>
                <a:cs typeface="Carlito"/>
              </a:rPr>
              <a:t>flowchart of </a:t>
            </a: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from </a:t>
            </a:r>
            <a:r>
              <a:rPr sz="2000" dirty="0">
                <a:solidFill>
                  <a:srgbClr val="404040"/>
                </a:solidFill>
                <a:latin typeface="Carlito"/>
                <a:cs typeface="Carlito"/>
              </a:rPr>
              <a:t>API and the </a:t>
            </a:r>
            <a:r>
              <a:rPr sz="2000" spc="-5" dirty="0">
                <a:solidFill>
                  <a:srgbClr val="404040"/>
                </a:solidFill>
                <a:latin typeface="Carlito"/>
                <a:cs typeface="Carlito"/>
              </a:rPr>
              <a:t>one </a:t>
            </a:r>
            <a:r>
              <a:rPr sz="2000" spc="-20" dirty="0">
                <a:solidFill>
                  <a:srgbClr val="404040"/>
                </a:solidFill>
                <a:latin typeface="Carlito"/>
                <a:cs typeface="Carlito"/>
              </a:rPr>
              <a:t>after </a:t>
            </a:r>
            <a:r>
              <a:rPr sz="2000" spc="-5" dirty="0">
                <a:solidFill>
                  <a:srgbClr val="404040"/>
                </a:solidFill>
                <a:latin typeface="Carlito"/>
                <a:cs typeface="Carlito"/>
              </a:rPr>
              <a:t>will show  </a:t>
            </a:r>
            <a:r>
              <a:rPr sz="2000" dirty="0">
                <a:solidFill>
                  <a:srgbClr val="404040"/>
                </a:solidFill>
                <a:latin typeface="Carlito"/>
                <a:cs typeface="Carlito"/>
              </a:rPr>
              <a:t>the </a:t>
            </a:r>
            <a:r>
              <a:rPr sz="2000" spc="-5" dirty="0">
                <a:solidFill>
                  <a:srgbClr val="404040"/>
                </a:solidFill>
                <a:latin typeface="Carlito"/>
                <a:cs typeface="Carlito"/>
              </a:rPr>
              <a:t>flowchart of </a:t>
            </a:r>
            <a:r>
              <a:rPr sz="2000" spc="-25" dirty="0">
                <a:solidFill>
                  <a:srgbClr val="404040"/>
                </a:solidFill>
                <a:latin typeface="Carlito"/>
                <a:cs typeface="Carlito"/>
              </a:rPr>
              <a:t>data </a:t>
            </a:r>
            <a:r>
              <a:rPr sz="2000" spc="-5" dirty="0">
                <a:solidFill>
                  <a:srgbClr val="404040"/>
                </a:solidFill>
                <a:latin typeface="Carlito"/>
                <a:cs typeface="Carlito"/>
              </a:rPr>
              <a:t>collection </a:t>
            </a:r>
            <a:r>
              <a:rPr sz="2000" spc="-20" dirty="0">
                <a:solidFill>
                  <a:srgbClr val="404040"/>
                </a:solidFill>
                <a:latin typeface="Carlito"/>
                <a:cs typeface="Carlito"/>
              </a:rPr>
              <a:t>from</a:t>
            </a:r>
            <a:r>
              <a:rPr sz="2000" spc="-110" dirty="0">
                <a:solidFill>
                  <a:srgbClr val="404040"/>
                </a:solidFill>
                <a:latin typeface="Carlito"/>
                <a:cs typeface="Carlito"/>
              </a:rPr>
              <a:t> </a:t>
            </a:r>
            <a:r>
              <a:rPr sz="2000" spc="-10" dirty="0">
                <a:solidFill>
                  <a:srgbClr val="404040"/>
                </a:solidFill>
                <a:latin typeface="Carlito"/>
                <a:cs typeface="Carlito"/>
              </a:rPr>
              <a:t>webscraping.</a:t>
            </a:r>
            <a:endParaRPr sz="2000" dirty="0">
              <a:latin typeface="Carlito"/>
              <a:cs typeface="Carlito"/>
            </a:endParaRPr>
          </a:p>
          <a:p>
            <a:pPr marL="12700">
              <a:lnSpc>
                <a:spcPct val="100000"/>
              </a:lnSpc>
              <a:spcBef>
                <a:spcPts val="1145"/>
              </a:spcBef>
            </a:pPr>
            <a:r>
              <a:rPr sz="2000" u="heavy" dirty="0">
                <a:solidFill>
                  <a:srgbClr val="404040"/>
                </a:solidFill>
                <a:uFill>
                  <a:solidFill>
                    <a:srgbClr val="404040"/>
                  </a:solidFill>
                </a:uFill>
                <a:latin typeface="Carlito"/>
                <a:cs typeface="Carlito"/>
              </a:rPr>
              <a:t>Space X API </a:t>
            </a:r>
            <a:r>
              <a:rPr sz="2000" u="heavy" spc="-25" dirty="0">
                <a:solidFill>
                  <a:srgbClr val="404040"/>
                </a:solidFill>
                <a:uFill>
                  <a:solidFill>
                    <a:srgbClr val="404040"/>
                  </a:solidFill>
                </a:uFill>
                <a:latin typeface="Carlito"/>
                <a:cs typeface="Carlito"/>
              </a:rPr>
              <a:t>Data</a:t>
            </a:r>
            <a:r>
              <a:rPr sz="2000" u="heavy" spc="-9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Columns:</a:t>
            </a:r>
            <a:endParaRPr sz="2000" dirty="0">
              <a:latin typeface="Carlito"/>
              <a:cs typeface="Carlito"/>
            </a:endParaRPr>
          </a:p>
          <a:p>
            <a:pPr marL="12700">
              <a:lnSpc>
                <a:spcPts val="2300"/>
              </a:lnSpc>
              <a:spcBef>
                <a:spcPts val="1200"/>
              </a:spcBef>
            </a:pPr>
            <a:r>
              <a:rPr sz="2000" spc="-30" dirty="0">
                <a:solidFill>
                  <a:srgbClr val="404040"/>
                </a:solidFill>
                <a:latin typeface="Carlito"/>
                <a:cs typeface="Carlito"/>
              </a:rPr>
              <a:t>FlightNumber, </a:t>
            </a:r>
            <a:r>
              <a:rPr sz="2000" spc="-20" dirty="0">
                <a:solidFill>
                  <a:srgbClr val="404040"/>
                </a:solidFill>
                <a:latin typeface="Carlito"/>
                <a:cs typeface="Carlito"/>
              </a:rPr>
              <a:t>Date, </a:t>
            </a:r>
            <a:r>
              <a:rPr sz="2000" spc="-25" dirty="0">
                <a:solidFill>
                  <a:srgbClr val="404040"/>
                </a:solidFill>
                <a:latin typeface="Carlito"/>
                <a:cs typeface="Carlito"/>
              </a:rPr>
              <a:t>BoosterVersion, </a:t>
            </a:r>
            <a:r>
              <a:rPr sz="2000" spc="-20" dirty="0">
                <a:solidFill>
                  <a:srgbClr val="404040"/>
                </a:solidFill>
                <a:latin typeface="Carlito"/>
                <a:cs typeface="Carlito"/>
              </a:rPr>
              <a:t>PayloadMass, </a:t>
            </a:r>
            <a:r>
              <a:rPr sz="2000" spc="-5" dirty="0">
                <a:solidFill>
                  <a:srgbClr val="404040"/>
                </a:solidFill>
                <a:latin typeface="Carlito"/>
                <a:cs typeface="Carlito"/>
              </a:rPr>
              <a:t>Orbit, LaunchSite, </a:t>
            </a:r>
            <a:r>
              <a:rPr sz="2000" spc="-15" dirty="0">
                <a:solidFill>
                  <a:srgbClr val="404040"/>
                </a:solidFill>
                <a:latin typeface="Carlito"/>
                <a:cs typeface="Carlito"/>
              </a:rPr>
              <a:t>Outcome, </a:t>
            </a:r>
            <a:r>
              <a:rPr sz="2000" spc="-5" dirty="0">
                <a:solidFill>
                  <a:srgbClr val="404040"/>
                </a:solidFill>
                <a:latin typeface="Carlito"/>
                <a:cs typeface="Carlito"/>
              </a:rPr>
              <a:t>Flights,</a:t>
            </a:r>
            <a:r>
              <a:rPr sz="2000" spc="55" dirty="0">
                <a:solidFill>
                  <a:srgbClr val="404040"/>
                </a:solidFill>
                <a:latin typeface="Carlito"/>
                <a:cs typeface="Carlito"/>
              </a:rPr>
              <a:t> </a:t>
            </a:r>
            <a:r>
              <a:rPr sz="2000" dirty="0">
                <a:solidFill>
                  <a:srgbClr val="404040"/>
                </a:solidFill>
                <a:latin typeface="Carlito"/>
                <a:cs typeface="Carlito"/>
              </a:rPr>
              <a:t>GridFins,</a:t>
            </a:r>
            <a:endParaRPr sz="2000" dirty="0">
              <a:latin typeface="Carlito"/>
              <a:cs typeface="Carlito"/>
            </a:endParaRPr>
          </a:p>
          <a:p>
            <a:pPr marL="12700">
              <a:lnSpc>
                <a:spcPts val="2300"/>
              </a:lnSpc>
            </a:pPr>
            <a:r>
              <a:rPr sz="2000" spc="-5" dirty="0">
                <a:solidFill>
                  <a:srgbClr val="404040"/>
                </a:solidFill>
                <a:latin typeface="Carlito"/>
                <a:cs typeface="Carlito"/>
              </a:rPr>
              <a:t>Reused, Legs, </a:t>
            </a:r>
            <a:r>
              <a:rPr sz="2000" spc="-10" dirty="0">
                <a:solidFill>
                  <a:srgbClr val="404040"/>
                </a:solidFill>
                <a:latin typeface="Carlito"/>
                <a:cs typeface="Carlito"/>
              </a:rPr>
              <a:t>LandingPad, </a:t>
            </a:r>
            <a:r>
              <a:rPr sz="2000" dirty="0">
                <a:solidFill>
                  <a:srgbClr val="404040"/>
                </a:solidFill>
                <a:latin typeface="Carlito"/>
                <a:cs typeface="Carlito"/>
              </a:rPr>
              <a:t>Block, </a:t>
            </a:r>
            <a:r>
              <a:rPr sz="2000" spc="-10" dirty="0">
                <a:solidFill>
                  <a:srgbClr val="404040"/>
                </a:solidFill>
                <a:latin typeface="Carlito"/>
                <a:cs typeface="Carlito"/>
              </a:rPr>
              <a:t>ReusedCount, </a:t>
            </a:r>
            <a:r>
              <a:rPr sz="2000" spc="-5" dirty="0">
                <a:solidFill>
                  <a:srgbClr val="404040"/>
                </a:solidFill>
                <a:latin typeface="Carlito"/>
                <a:cs typeface="Carlito"/>
              </a:rPr>
              <a:t>Serial, Longitude,</a:t>
            </a:r>
            <a:r>
              <a:rPr sz="2000" spc="-229" dirty="0">
                <a:solidFill>
                  <a:srgbClr val="404040"/>
                </a:solidFill>
                <a:latin typeface="Carlito"/>
                <a:cs typeface="Carlito"/>
              </a:rPr>
              <a:t> </a:t>
            </a:r>
            <a:r>
              <a:rPr sz="2000" spc="-5" dirty="0">
                <a:solidFill>
                  <a:srgbClr val="404040"/>
                </a:solidFill>
                <a:latin typeface="Carlito"/>
                <a:cs typeface="Carlito"/>
              </a:rPr>
              <a:t>Latitude</a:t>
            </a:r>
            <a:endParaRPr sz="2000" dirty="0">
              <a:latin typeface="Carlito"/>
              <a:cs typeface="Carlito"/>
            </a:endParaRPr>
          </a:p>
          <a:p>
            <a:pPr marL="12700">
              <a:lnSpc>
                <a:spcPct val="100000"/>
              </a:lnSpc>
              <a:spcBef>
                <a:spcPts val="1105"/>
              </a:spcBef>
            </a:pPr>
            <a:r>
              <a:rPr sz="2000" u="heavy" dirty="0">
                <a:solidFill>
                  <a:srgbClr val="404040"/>
                </a:solidFill>
                <a:uFill>
                  <a:solidFill>
                    <a:srgbClr val="404040"/>
                  </a:solidFill>
                </a:uFill>
                <a:latin typeface="Carlito"/>
                <a:cs typeface="Carlito"/>
              </a:rPr>
              <a:t>Wikipedia </a:t>
            </a:r>
            <a:r>
              <a:rPr sz="2000" u="heavy" spc="-25" dirty="0">
                <a:solidFill>
                  <a:srgbClr val="404040"/>
                </a:solidFill>
                <a:uFill>
                  <a:solidFill>
                    <a:srgbClr val="404040"/>
                  </a:solidFill>
                </a:uFill>
                <a:latin typeface="Carlito"/>
                <a:cs typeface="Carlito"/>
              </a:rPr>
              <a:t>Webscrape Data</a:t>
            </a:r>
            <a:r>
              <a:rPr sz="2000" u="heavy" spc="-125" dirty="0">
                <a:solidFill>
                  <a:srgbClr val="404040"/>
                </a:solidFill>
                <a:uFill>
                  <a:solidFill>
                    <a:srgbClr val="404040"/>
                  </a:solidFill>
                </a:uFill>
                <a:latin typeface="Carlito"/>
                <a:cs typeface="Carlito"/>
              </a:rPr>
              <a:t> </a:t>
            </a:r>
            <a:r>
              <a:rPr sz="2000" u="heavy" spc="-5" dirty="0">
                <a:solidFill>
                  <a:srgbClr val="404040"/>
                </a:solidFill>
                <a:uFill>
                  <a:solidFill>
                    <a:srgbClr val="404040"/>
                  </a:solidFill>
                </a:uFill>
                <a:latin typeface="Carlito"/>
                <a:cs typeface="Carlito"/>
              </a:rPr>
              <a:t>Columns:</a:t>
            </a:r>
            <a:endParaRPr sz="2000" dirty="0">
              <a:latin typeface="Carlito"/>
              <a:cs typeface="Carlito"/>
            </a:endParaRPr>
          </a:p>
          <a:p>
            <a:pPr marL="12700" marR="837565">
              <a:lnSpc>
                <a:spcPts val="2200"/>
              </a:lnSpc>
              <a:spcBef>
                <a:spcPts val="1440"/>
              </a:spcBef>
            </a:pPr>
            <a:r>
              <a:rPr sz="2000" spc="-15" dirty="0">
                <a:solidFill>
                  <a:srgbClr val="404040"/>
                </a:solidFill>
                <a:latin typeface="Carlito"/>
                <a:cs typeface="Carlito"/>
              </a:rPr>
              <a:t>Flight </a:t>
            </a:r>
            <a:r>
              <a:rPr sz="2000" dirty="0">
                <a:solidFill>
                  <a:srgbClr val="404040"/>
                </a:solidFill>
                <a:latin typeface="Carlito"/>
                <a:cs typeface="Carlito"/>
              </a:rPr>
              <a:t>No.,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25" dirty="0">
                <a:solidFill>
                  <a:srgbClr val="404040"/>
                </a:solidFill>
                <a:latin typeface="Carlito"/>
                <a:cs typeface="Carlito"/>
              </a:rPr>
              <a:t>Payload, </a:t>
            </a:r>
            <a:r>
              <a:rPr sz="2000" spc="-20" dirty="0">
                <a:solidFill>
                  <a:srgbClr val="404040"/>
                </a:solidFill>
                <a:latin typeface="Carlito"/>
                <a:cs typeface="Carlito"/>
              </a:rPr>
              <a:t>PayloadMass, </a:t>
            </a:r>
            <a:r>
              <a:rPr sz="2000" spc="-5" dirty="0">
                <a:solidFill>
                  <a:srgbClr val="404040"/>
                </a:solidFill>
                <a:latin typeface="Carlito"/>
                <a:cs typeface="Carlito"/>
              </a:rPr>
              <a:t>Orbit, </a:t>
            </a:r>
            <a:r>
              <a:rPr sz="2000" spc="-60" dirty="0">
                <a:solidFill>
                  <a:srgbClr val="404040"/>
                </a:solidFill>
                <a:latin typeface="Carlito"/>
                <a:cs typeface="Carlito"/>
              </a:rPr>
              <a:t>Customer, </a:t>
            </a:r>
            <a:r>
              <a:rPr sz="2000" spc="-5" dirty="0">
                <a:solidFill>
                  <a:srgbClr val="404040"/>
                </a:solidFill>
                <a:latin typeface="Carlito"/>
                <a:cs typeface="Carlito"/>
              </a:rPr>
              <a:t>Launch </a:t>
            </a:r>
            <a:r>
              <a:rPr sz="2000" spc="-15" dirty="0">
                <a:solidFill>
                  <a:srgbClr val="404040"/>
                </a:solidFill>
                <a:latin typeface="Carlito"/>
                <a:cs typeface="Carlito"/>
              </a:rPr>
              <a:t>outcome, </a:t>
            </a:r>
            <a:r>
              <a:rPr sz="2000" spc="-45" dirty="0">
                <a:solidFill>
                  <a:srgbClr val="404040"/>
                </a:solidFill>
                <a:latin typeface="Carlito"/>
                <a:cs typeface="Carlito"/>
              </a:rPr>
              <a:t>Version  </a:t>
            </a:r>
            <a:r>
              <a:rPr sz="2000" spc="-60" dirty="0">
                <a:solidFill>
                  <a:srgbClr val="404040"/>
                </a:solidFill>
                <a:latin typeface="Carlito"/>
                <a:cs typeface="Carlito"/>
              </a:rPr>
              <a:t>Booster, </a:t>
            </a:r>
            <a:r>
              <a:rPr sz="2000" spc="-20" dirty="0">
                <a:solidFill>
                  <a:srgbClr val="404040"/>
                </a:solidFill>
                <a:latin typeface="Carlito"/>
                <a:cs typeface="Carlito"/>
              </a:rPr>
              <a:t>Booster </a:t>
            </a:r>
            <a:r>
              <a:rPr sz="2000" dirty="0">
                <a:solidFill>
                  <a:srgbClr val="404040"/>
                </a:solidFill>
                <a:latin typeface="Carlito"/>
                <a:cs typeface="Carlito"/>
              </a:rPr>
              <a:t>landing, </a:t>
            </a:r>
            <a:r>
              <a:rPr sz="2000" spc="-20" dirty="0">
                <a:solidFill>
                  <a:srgbClr val="404040"/>
                </a:solidFill>
                <a:latin typeface="Carlito"/>
                <a:cs typeface="Carlito"/>
              </a:rPr>
              <a:t>Date,</a:t>
            </a:r>
            <a:r>
              <a:rPr sz="2000" spc="40" dirty="0">
                <a:solidFill>
                  <a:srgbClr val="404040"/>
                </a:solidFill>
                <a:latin typeface="Carlito"/>
                <a:cs typeface="Carlito"/>
              </a:rPr>
              <a:t> </a:t>
            </a:r>
            <a:r>
              <a:rPr sz="2000" spc="-5" dirty="0">
                <a:solidFill>
                  <a:srgbClr val="404040"/>
                </a:solidFill>
                <a:latin typeface="Carlito"/>
                <a:cs typeface="Carlito"/>
              </a:rPr>
              <a:t>Time</a:t>
            </a:r>
            <a:endParaRPr sz="2000" dirty="0">
              <a:latin typeface="Carlito"/>
              <a:cs typeface="Carlito"/>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15218" y="5513152"/>
            <a:ext cx="11025186" cy="103587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https://github.com/nitinmadas/SpaceX-Analysis/blob/main/Data%20Collection/Spacex-data-collection-api.ipynb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56" name="object 6">
            <a:extLst>
              <a:ext uri="{FF2B5EF4-FFF2-40B4-BE49-F238E27FC236}">
                <a16:creationId xmlns:a16="http://schemas.microsoft.com/office/drawing/2014/main" id="{9593E5EF-3534-9296-8EE2-26A706187EF7}"/>
              </a:ext>
            </a:extLst>
          </p:cNvPr>
          <p:cNvSpPr/>
          <p:nvPr/>
        </p:nvSpPr>
        <p:spPr>
          <a:xfrm>
            <a:off x="3271902" y="1806784"/>
            <a:ext cx="237744" cy="1389888"/>
          </a:xfrm>
          <a:prstGeom prst="rect">
            <a:avLst/>
          </a:prstGeom>
          <a:solidFill>
            <a:schemeClr val="accent1"/>
          </a:solidFill>
        </p:spPr>
        <p:txBody>
          <a:bodyPr wrap="square" lIns="0" tIns="0" rIns="0" bIns="0" rtlCol="0"/>
          <a:lstStyle/>
          <a:p>
            <a:endParaRPr/>
          </a:p>
        </p:txBody>
      </p:sp>
      <p:grpSp>
        <p:nvGrpSpPr>
          <p:cNvPr id="57" name="object 7">
            <a:extLst>
              <a:ext uri="{FF2B5EF4-FFF2-40B4-BE49-F238E27FC236}">
                <a16:creationId xmlns:a16="http://schemas.microsoft.com/office/drawing/2014/main" id="{796BE688-1788-4BAF-570F-8B33F3E2FE30}"/>
              </a:ext>
            </a:extLst>
          </p:cNvPr>
          <p:cNvGrpSpPr/>
          <p:nvPr/>
        </p:nvGrpSpPr>
        <p:grpSpPr>
          <a:xfrm>
            <a:off x="2991485" y="1530941"/>
            <a:ext cx="1851660" cy="1607820"/>
            <a:chOff x="4782311" y="1478280"/>
            <a:chExt cx="1851660" cy="1607820"/>
          </a:xfrm>
          <a:solidFill>
            <a:schemeClr val="accent1"/>
          </a:solidFill>
        </p:grpSpPr>
        <p:sp>
          <p:nvSpPr>
            <p:cNvPr id="58" name="object 8">
              <a:extLst>
                <a:ext uri="{FF2B5EF4-FFF2-40B4-BE49-F238E27FC236}">
                  <a16:creationId xmlns:a16="http://schemas.microsoft.com/office/drawing/2014/main" id="{685EAC01-C7A9-EC00-ACD4-76DA0DD57331}"/>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59" name="object 9">
              <a:extLst>
                <a:ext uri="{FF2B5EF4-FFF2-40B4-BE49-F238E27FC236}">
                  <a16:creationId xmlns:a16="http://schemas.microsoft.com/office/drawing/2014/main" id="{9D473715-9F79-93EE-19EA-63A0E562AD00}"/>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60" name="object 10">
              <a:extLst>
                <a:ext uri="{FF2B5EF4-FFF2-40B4-BE49-F238E27FC236}">
                  <a16:creationId xmlns:a16="http://schemas.microsoft.com/office/drawing/2014/main" id="{88B4F4A2-19F7-5550-7C8B-4B9B0EF1DBE9}"/>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61" name="object 11">
              <a:extLst>
                <a:ext uri="{FF2B5EF4-FFF2-40B4-BE49-F238E27FC236}">
                  <a16:creationId xmlns:a16="http://schemas.microsoft.com/office/drawing/2014/main" id="{9C95DED2-97E7-0B02-6EE4-8204DCCFC0D5}"/>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62" name="object 12">
            <a:extLst>
              <a:ext uri="{FF2B5EF4-FFF2-40B4-BE49-F238E27FC236}">
                <a16:creationId xmlns:a16="http://schemas.microsoft.com/office/drawing/2014/main" id="{6356EE65-F987-7570-D081-BA17195A55B5}"/>
              </a:ext>
            </a:extLst>
          </p:cNvPr>
          <p:cNvSpPr txBox="1"/>
          <p:nvPr/>
        </p:nvSpPr>
        <p:spPr>
          <a:xfrm>
            <a:off x="3225039" y="1818722"/>
            <a:ext cx="1327150" cy="462915"/>
          </a:xfrm>
          <a:prstGeom prst="rect">
            <a:avLst/>
          </a:prstGeom>
          <a:solidFill>
            <a:schemeClr val="accent1"/>
          </a:solidFill>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63" name="object 13">
            <a:extLst>
              <a:ext uri="{FF2B5EF4-FFF2-40B4-BE49-F238E27FC236}">
                <a16:creationId xmlns:a16="http://schemas.microsoft.com/office/drawing/2014/main" id="{2C5FBA77-0BE5-242E-11F0-CA016532975C}"/>
              </a:ext>
            </a:extLst>
          </p:cNvPr>
          <p:cNvGrpSpPr/>
          <p:nvPr/>
        </p:nvGrpSpPr>
        <p:grpSpPr>
          <a:xfrm>
            <a:off x="2991485" y="2859868"/>
            <a:ext cx="1851660" cy="1666239"/>
            <a:chOff x="4782311" y="2807207"/>
            <a:chExt cx="1851660" cy="1666239"/>
          </a:xfrm>
          <a:solidFill>
            <a:schemeClr val="accent1"/>
          </a:solidFill>
        </p:grpSpPr>
        <p:sp>
          <p:nvSpPr>
            <p:cNvPr id="64" name="object 14">
              <a:extLst>
                <a:ext uri="{FF2B5EF4-FFF2-40B4-BE49-F238E27FC236}">
                  <a16:creationId xmlns:a16="http://schemas.microsoft.com/office/drawing/2014/main" id="{67A1E195-7417-62F9-F3C9-C3E37D5004E1}"/>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65" name="object 15">
              <a:extLst>
                <a:ext uri="{FF2B5EF4-FFF2-40B4-BE49-F238E27FC236}">
                  <a16:creationId xmlns:a16="http://schemas.microsoft.com/office/drawing/2014/main" id="{96875FB0-DF5F-5D93-BE4D-D491D0F9D4B5}"/>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66" name="object 16">
              <a:extLst>
                <a:ext uri="{FF2B5EF4-FFF2-40B4-BE49-F238E27FC236}">
                  <a16:creationId xmlns:a16="http://schemas.microsoft.com/office/drawing/2014/main" id="{46184DB5-7332-E03E-A3CC-09572655533B}"/>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67" name="object 17">
              <a:extLst>
                <a:ext uri="{FF2B5EF4-FFF2-40B4-BE49-F238E27FC236}">
                  <a16:creationId xmlns:a16="http://schemas.microsoft.com/office/drawing/2014/main" id="{E2AD6FFE-331C-1623-7FD2-98F82BEB1BBB}"/>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68" name="object 18">
              <a:extLst>
                <a:ext uri="{FF2B5EF4-FFF2-40B4-BE49-F238E27FC236}">
                  <a16:creationId xmlns:a16="http://schemas.microsoft.com/office/drawing/2014/main" id="{2270D016-1558-AF9C-BD44-8FA09CCD6CD7}"/>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69" name="object 19">
            <a:extLst>
              <a:ext uri="{FF2B5EF4-FFF2-40B4-BE49-F238E27FC236}">
                <a16:creationId xmlns:a16="http://schemas.microsoft.com/office/drawing/2014/main" id="{30CF354C-6E8F-DE43-0EF7-EDF6B52980BB}"/>
              </a:ext>
            </a:extLst>
          </p:cNvPr>
          <p:cNvSpPr txBox="1"/>
          <p:nvPr/>
        </p:nvSpPr>
        <p:spPr>
          <a:xfrm>
            <a:off x="3225039" y="2939244"/>
            <a:ext cx="1332865" cy="882015"/>
          </a:xfrm>
          <a:prstGeom prst="rect">
            <a:avLst/>
          </a:prstGeom>
          <a:solidFill>
            <a:schemeClr val="accent1"/>
          </a:solidFill>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70" name="object 20">
            <a:extLst>
              <a:ext uri="{FF2B5EF4-FFF2-40B4-BE49-F238E27FC236}">
                <a16:creationId xmlns:a16="http://schemas.microsoft.com/office/drawing/2014/main" id="{4245682F-6729-9B31-C736-2ACC7B33E177}"/>
              </a:ext>
            </a:extLst>
          </p:cNvPr>
          <p:cNvGrpSpPr/>
          <p:nvPr/>
        </p:nvGrpSpPr>
        <p:grpSpPr>
          <a:xfrm>
            <a:off x="2991485" y="4190320"/>
            <a:ext cx="2790825" cy="1141730"/>
            <a:chOff x="4782311" y="4137659"/>
            <a:chExt cx="2790825" cy="1141730"/>
          </a:xfrm>
          <a:solidFill>
            <a:schemeClr val="accent1"/>
          </a:solidFill>
        </p:grpSpPr>
        <p:sp>
          <p:nvSpPr>
            <p:cNvPr id="71" name="object 21">
              <a:extLst>
                <a:ext uri="{FF2B5EF4-FFF2-40B4-BE49-F238E27FC236}">
                  <a16:creationId xmlns:a16="http://schemas.microsoft.com/office/drawing/2014/main" id="{83350590-C7BA-F2DC-B147-FE5E53BD9F6A}"/>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72" name="object 22">
              <a:extLst>
                <a:ext uri="{FF2B5EF4-FFF2-40B4-BE49-F238E27FC236}">
                  <a16:creationId xmlns:a16="http://schemas.microsoft.com/office/drawing/2014/main" id="{7CB6414A-C1EB-5657-BD3D-825A59EAA75E}"/>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73" name="object 23">
              <a:extLst>
                <a:ext uri="{FF2B5EF4-FFF2-40B4-BE49-F238E27FC236}">
                  <a16:creationId xmlns:a16="http://schemas.microsoft.com/office/drawing/2014/main" id="{5436CB0A-E45B-6215-5F67-AC9686768267}"/>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74" name="object 24">
              <a:extLst>
                <a:ext uri="{FF2B5EF4-FFF2-40B4-BE49-F238E27FC236}">
                  <a16:creationId xmlns:a16="http://schemas.microsoft.com/office/drawing/2014/main" id="{52384E1E-2183-1073-41C1-9BC1FA2BC03E}"/>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75" name="object 25">
              <a:extLst>
                <a:ext uri="{FF2B5EF4-FFF2-40B4-BE49-F238E27FC236}">
                  <a16:creationId xmlns:a16="http://schemas.microsoft.com/office/drawing/2014/main" id="{8C493847-F2B9-B26B-1497-1F31BB9A548A}"/>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76" name="object 26">
            <a:extLst>
              <a:ext uri="{FF2B5EF4-FFF2-40B4-BE49-F238E27FC236}">
                <a16:creationId xmlns:a16="http://schemas.microsoft.com/office/drawing/2014/main" id="{AB7F11D1-6DA7-9232-6A6B-1FCD7D387EC5}"/>
              </a:ext>
            </a:extLst>
          </p:cNvPr>
          <p:cNvSpPr txBox="1"/>
          <p:nvPr/>
        </p:nvSpPr>
        <p:spPr>
          <a:xfrm>
            <a:off x="3186939" y="4373581"/>
            <a:ext cx="1403985" cy="664845"/>
          </a:xfrm>
          <a:prstGeom prst="rect">
            <a:avLst/>
          </a:prstGeom>
          <a:solidFill>
            <a:schemeClr val="accent1"/>
          </a:solidFill>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77" name="object 27">
            <a:extLst>
              <a:ext uri="{FF2B5EF4-FFF2-40B4-BE49-F238E27FC236}">
                <a16:creationId xmlns:a16="http://schemas.microsoft.com/office/drawing/2014/main" id="{810C209B-E824-9D80-A5F1-C425B8E3DCC1}"/>
              </a:ext>
            </a:extLst>
          </p:cNvPr>
          <p:cNvGrpSpPr/>
          <p:nvPr/>
        </p:nvGrpSpPr>
        <p:grpSpPr>
          <a:xfrm>
            <a:off x="5349114" y="3126568"/>
            <a:ext cx="1859280" cy="2205355"/>
            <a:chOff x="7139940" y="3073907"/>
            <a:chExt cx="1859280" cy="2205355"/>
          </a:xfrm>
          <a:solidFill>
            <a:schemeClr val="accent1"/>
          </a:solidFill>
        </p:grpSpPr>
        <p:sp>
          <p:nvSpPr>
            <p:cNvPr id="78" name="object 28">
              <a:extLst>
                <a:ext uri="{FF2B5EF4-FFF2-40B4-BE49-F238E27FC236}">
                  <a16:creationId xmlns:a16="http://schemas.microsoft.com/office/drawing/2014/main" id="{813EE43F-19AF-3520-591A-E5F1B29DA9D7}"/>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79" name="object 29">
              <a:extLst>
                <a:ext uri="{FF2B5EF4-FFF2-40B4-BE49-F238E27FC236}">
                  <a16:creationId xmlns:a16="http://schemas.microsoft.com/office/drawing/2014/main" id="{4673B5B5-2075-A688-95C2-90A6849C53CF}"/>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80" name="object 30">
              <a:extLst>
                <a:ext uri="{FF2B5EF4-FFF2-40B4-BE49-F238E27FC236}">
                  <a16:creationId xmlns:a16="http://schemas.microsoft.com/office/drawing/2014/main" id="{C3589EE3-262B-75B7-FB67-3B059299292C}"/>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81" name="object 31">
              <a:extLst>
                <a:ext uri="{FF2B5EF4-FFF2-40B4-BE49-F238E27FC236}">
                  <a16:creationId xmlns:a16="http://schemas.microsoft.com/office/drawing/2014/main" id="{FF5A1AB0-9480-812E-8D7B-1E292162518A}"/>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82" name="object 32">
              <a:extLst>
                <a:ext uri="{FF2B5EF4-FFF2-40B4-BE49-F238E27FC236}">
                  <a16:creationId xmlns:a16="http://schemas.microsoft.com/office/drawing/2014/main" id="{251BFF00-C4C6-43AA-2B3E-08C54DB4E79F}"/>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83" name="object 33">
            <a:extLst>
              <a:ext uri="{FF2B5EF4-FFF2-40B4-BE49-F238E27FC236}">
                <a16:creationId xmlns:a16="http://schemas.microsoft.com/office/drawing/2014/main" id="{540F31AF-E33B-C167-FBB0-25FC9974FE79}"/>
              </a:ext>
            </a:extLst>
          </p:cNvPr>
          <p:cNvSpPr txBox="1"/>
          <p:nvPr/>
        </p:nvSpPr>
        <p:spPr>
          <a:xfrm>
            <a:off x="5509895" y="4478103"/>
            <a:ext cx="1483995" cy="462915"/>
          </a:xfrm>
          <a:prstGeom prst="rect">
            <a:avLst/>
          </a:prstGeom>
          <a:solidFill>
            <a:schemeClr val="accent1"/>
          </a:solidFill>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84" name="object 34">
            <a:extLst>
              <a:ext uri="{FF2B5EF4-FFF2-40B4-BE49-F238E27FC236}">
                <a16:creationId xmlns:a16="http://schemas.microsoft.com/office/drawing/2014/main" id="{5C67B006-B153-8183-8022-5A1499886EB1}"/>
              </a:ext>
            </a:extLst>
          </p:cNvPr>
          <p:cNvGrpSpPr/>
          <p:nvPr/>
        </p:nvGrpSpPr>
        <p:grpSpPr>
          <a:xfrm>
            <a:off x="5349114" y="1797640"/>
            <a:ext cx="1868805" cy="2205355"/>
            <a:chOff x="7139940" y="1744979"/>
            <a:chExt cx="1868805" cy="2205355"/>
          </a:xfrm>
          <a:solidFill>
            <a:schemeClr val="accent1"/>
          </a:solidFill>
        </p:grpSpPr>
        <p:sp>
          <p:nvSpPr>
            <p:cNvPr id="85" name="object 35">
              <a:extLst>
                <a:ext uri="{FF2B5EF4-FFF2-40B4-BE49-F238E27FC236}">
                  <a16:creationId xmlns:a16="http://schemas.microsoft.com/office/drawing/2014/main" id="{9AF8E4AB-ECBC-E8EE-96ED-AF15F7EEB36F}"/>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86" name="object 36">
              <a:extLst>
                <a:ext uri="{FF2B5EF4-FFF2-40B4-BE49-F238E27FC236}">
                  <a16:creationId xmlns:a16="http://schemas.microsoft.com/office/drawing/2014/main" id="{A5309AE3-767F-6951-E6CA-4C320BE794EB}"/>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87" name="object 37">
              <a:extLst>
                <a:ext uri="{FF2B5EF4-FFF2-40B4-BE49-F238E27FC236}">
                  <a16:creationId xmlns:a16="http://schemas.microsoft.com/office/drawing/2014/main" id="{CF9A5797-1407-AD7A-9BEE-D028187CFF83}"/>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88" name="object 38">
              <a:extLst>
                <a:ext uri="{FF2B5EF4-FFF2-40B4-BE49-F238E27FC236}">
                  <a16:creationId xmlns:a16="http://schemas.microsoft.com/office/drawing/2014/main" id="{BA8D725A-C1E2-F483-9F13-E6E2424B9232}"/>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89" name="object 39">
              <a:extLst>
                <a:ext uri="{FF2B5EF4-FFF2-40B4-BE49-F238E27FC236}">
                  <a16:creationId xmlns:a16="http://schemas.microsoft.com/office/drawing/2014/main" id="{0D9A86BE-34EE-8299-FF26-8425C96AEFA4}"/>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90" name="object 40">
            <a:extLst>
              <a:ext uri="{FF2B5EF4-FFF2-40B4-BE49-F238E27FC236}">
                <a16:creationId xmlns:a16="http://schemas.microsoft.com/office/drawing/2014/main" id="{BD601D29-EAA0-7702-DC14-964BD90452F7}"/>
              </a:ext>
            </a:extLst>
          </p:cNvPr>
          <p:cNvSpPr txBox="1"/>
          <p:nvPr/>
        </p:nvSpPr>
        <p:spPr>
          <a:xfrm>
            <a:off x="5500752" y="3148666"/>
            <a:ext cx="1492885" cy="462915"/>
          </a:xfrm>
          <a:prstGeom prst="rect">
            <a:avLst/>
          </a:prstGeom>
          <a:solidFill>
            <a:schemeClr val="accent1"/>
          </a:solidFill>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91" name="object 41">
            <a:extLst>
              <a:ext uri="{FF2B5EF4-FFF2-40B4-BE49-F238E27FC236}">
                <a16:creationId xmlns:a16="http://schemas.microsoft.com/office/drawing/2014/main" id="{E185B1EE-45A7-7678-8A6D-2FF5A822654B}"/>
              </a:ext>
            </a:extLst>
          </p:cNvPr>
          <p:cNvGrpSpPr/>
          <p:nvPr/>
        </p:nvGrpSpPr>
        <p:grpSpPr>
          <a:xfrm>
            <a:off x="5349114" y="1530941"/>
            <a:ext cx="2790825" cy="1143000"/>
            <a:chOff x="7139940" y="1478280"/>
            <a:chExt cx="2790825" cy="1143000"/>
          </a:xfrm>
          <a:solidFill>
            <a:schemeClr val="accent1"/>
          </a:solidFill>
        </p:grpSpPr>
        <p:sp>
          <p:nvSpPr>
            <p:cNvPr id="92" name="object 42">
              <a:extLst>
                <a:ext uri="{FF2B5EF4-FFF2-40B4-BE49-F238E27FC236}">
                  <a16:creationId xmlns:a16="http://schemas.microsoft.com/office/drawing/2014/main" id="{90B2E66B-3154-1BB6-4466-C06114D354C5}"/>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93" name="object 43">
              <a:extLst>
                <a:ext uri="{FF2B5EF4-FFF2-40B4-BE49-F238E27FC236}">
                  <a16:creationId xmlns:a16="http://schemas.microsoft.com/office/drawing/2014/main" id="{A0000A2C-E8F1-5C03-722B-5ECD39224FCD}"/>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94" name="object 44">
              <a:extLst>
                <a:ext uri="{FF2B5EF4-FFF2-40B4-BE49-F238E27FC236}">
                  <a16:creationId xmlns:a16="http://schemas.microsoft.com/office/drawing/2014/main" id="{FBAD6582-5564-5866-39C5-F5F9DBB6EFD6}"/>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95" name="object 45">
              <a:extLst>
                <a:ext uri="{FF2B5EF4-FFF2-40B4-BE49-F238E27FC236}">
                  <a16:creationId xmlns:a16="http://schemas.microsoft.com/office/drawing/2014/main" id="{92847E69-EBC0-EF1E-0009-590FC867DADD}"/>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96" name="object 46">
              <a:extLst>
                <a:ext uri="{FF2B5EF4-FFF2-40B4-BE49-F238E27FC236}">
                  <a16:creationId xmlns:a16="http://schemas.microsoft.com/office/drawing/2014/main" id="{126746D4-10AC-CE1A-5695-D16697619CEE}"/>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97" name="object 47">
            <a:extLst>
              <a:ext uri="{FF2B5EF4-FFF2-40B4-BE49-F238E27FC236}">
                <a16:creationId xmlns:a16="http://schemas.microsoft.com/office/drawing/2014/main" id="{B9FCEF2C-C840-14D2-9CD8-F1516B2FCA6E}"/>
              </a:ext>
            </a:extLst>
          </p:cNvPr>
          <p:cNvSpPr txBox="1">
            <a:spLocks/>
          </p:cNvSpPr>
          <p:nvPr/>
        </p:nvSpPr>
        <p:spPr>
          <a:xfrm>
            <a:off x="5563235" y="1713566"/>
            <a:ext cx="1373505" cy="689932"/>
          </a:xfrm>
          <a:prstGeom prst="rect">
            <a:avLst/>
          </a:prstGeom>
          <a:solidFill>
            <a:schemeClr val="accent1"/>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98" name="object 48">
            <a:extLst>
              <a:ext uri="{FF2B5EF4-FFF2-40B4-BE49-F238E27FC236}">
                <a16:creationId xmlns:a16="http://schemas.microsoft.com/office/drawing/2014/main" id="{3CA5EA92-77E1-3565-3A43-E58B51C5CF9C}"/>
              </a:ext>
            </a:extLst>
          </p:cNvPr>
          <p:cNvGrpSpPr/>
          <p:nvPr/>
        </p:nvGrpSpPr>
        <p:grpSpPr>
          <a:xfrm>
            <a:off x="7705217" y="1530941"/>
            <a:ext cx="1894839" cy="1143000"/>
            <a:chOff x="9496043" y="1478280"/>
            <a:chExt cx="1894839" cy="1143000"/>
          </a:xfrm>
          <a:solidFill>
            <a:schemeClr val="accent1"/>
          </a:solidFill>
        </p:grpSpPr>
        <p:sp>
          <p:nvSpPr>
            <p:cNvPr id="99" name="object 49">
              <a:extLst>
                <a:ext uri="{FF2B5EF4-FFF2-40B4-BE49-F238E27FC236}">
                  <a16:creationId xmlns:a16="http://schemas.microsoft.com/office/drawing/2014/main" id="{75C3E808-5061-DF19-B85A-A51DA8E837EB}"/>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100" name="object 50">
              <a:extLst>
                <a:ext uri="{FF2B5EF4-FFF2-40B4-BE49-F238E27FC236}">
                  <a16:creationId xmlns:a16="http://schemas.microsoft.com/office/drawing/2014/main" id="{B2ED1A66-6176-A04C-B36A-FB1F75DF4AAC}"/>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101" name="object 51">
              <a:extLst>
                <a:ext uri="{FF2B5EF4-FFF2-40B4-BE49-F238E27FC236}">
                  <a16:creationId xmlns:a16="http://schemas.microsoft.com/office/drawing/2014/main" id="{C4E4B477-2503-A978-0165-596C16BB9B29}"/>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102" name="object 52">
            <a:extLst>
              <a:ext uri="{FF2B5EF4-FFF2-40B4-BE49-F238E27FC236}">
                <a16:creationId xmlns:a16="http://schemas.microsoft.com/office/drawing/2014/main" id="{BD12D631-90A0-DD42-138A-0F06C36872FA}"/>
              </a:ext>
            </a:extLst>
          </p:cNvPr>
          <p:cNvSpPr txBox="1"/>
          <p:nvPr/>
        </p:nvSpPr>
        <p:spPr>
          <a:xfrm>
            <a:off x="7849490" y="1713566"/>
            <a:ext cx="1539240" cy="670560"/>
          </a:xfrm>
          <a:prstGeom prst="rect">
            <a:avLst/>
          </a:prstGeom>
          <a:solidFill>
            <a:schemeClr val="accent1"/>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83406" y="4446894"/>
            <a:ext cx="11025186" cy="1035875"/>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https://github.com/nitinmadas/SpaceX-Analysis/blob/main/Data%20Collection/webscraping_wikipedia_spacex.ipynb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graphicFrame>
        <p:nvGraphicFramePr>
          <p:cNvPr id="2" name="Diagram 1">
            <a:extLst>
              <a:ext uri="{FF2B5EF4-FFF2-40B4-BE49-F238E27FC236}">
                <a16:creationId xmlns:a16="http://schemas.microsoft.com/office/drawing/2014/main" id="{278FA741-F898-9F69-46C1-8EF2FFD71F24}"/>
              </a:ext>
            </a:extLst>
          </p:cNvPr>
          <p:cNvGraphicFramePr/>
          <p:nvPr>
            <p:extLst>
              <p:ext uri="{D42A27DB-BD31-4B8C-83A1-F6EECF244321}">
                <p14:modId xmlns:p14="http://schemas.microsoft.com/office/powerpoint/2010/main" val="383235066"/>
              </p:ext>
            </p:extLst>
          </p:nvPr>
        </p:nvGraphicFramePr>
        <p:xfrm>
          <a:off x="313954" y="944182"/>
          <a:ext cx="11564091" cy="49568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8231152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142</TotalTime>
  <Words>2619</Words>
  <Application>Microsoft Office PowerPoint</Application>
  <PresentationFormat>Widescreen</PresentationFormat>
  <Paragraphs>268</Paragraphs>
  <Slides>46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NITIN MADAS - 86062300054</cp:lastModifiedBy>
  <cp:revision>200</cp:revision>
  <dcterms:created xsi:type="dcterms:W3CDTF">2021-04-29T18:58:34Z</dcterms:created>
  <dcterms:modified xsi:type="dcterms:W3CDTF">2024-01-04T19:57:17Z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